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91" r:id="rId4"/>
    <p:sldId id="384" r:id="rId5"/>
    <p:sldId id="313" r:id="rId6"/>
    <p:sldId id="385" r:id="rId7"/>
    <p:sldId id="386" r:id="rId8"/>
    <p:sldId id="387" r:id="rId9"/>
    <p:sldId id="388" r:id="rId10"/>
    <p:sldId id="389" r:id="rId11"/>
    <p:sldId id="390" r:id="rId12"/>
    <p:sldId id="392" r:id="rId13"/>
    <p:sldId id="391" r:id="rId14"/>
    <p:sldId id="393" r:id="rId15"/>
    <p:sldId id="394" r:id="rId16"/>
    <p:sldId id="395" r:id="rId17"/>
    <p:sldId id="396" r:id="rId18"/>
    <p:sldId id="397" r:id="rId19"/>
    <p:sldId id="398" r:id="rId20"/>
    <p:sldId id="399" r:id="rId21"/>
    <p:sldId id="400" r:id="rId22"/>
    <p:sldId id="401" r:id="rId23"/>
    <p:sldId id="402" r:id="rId24"/>
    <p:sldId id="403" r:id="rId25"/>
    <p:sldId id="404" r:id="rId26"/>
    <p:sldId id="405" r:id="rId27"/>
    <p:sldId id="406" r:id="rId28"/>
    <p:sldId id="408" r:id="rId29"/>
    <p:sldId id="407" r:id="rId30"/>
    <p:sldId id="409" r:id="rId31"/>
    <p:sldId id="411" r:id="rId32"/>
    <p:sldId id="414" r:id="rId33"/>
    <p:sldId id="415" r:id="rId34"/>
    <p:sldId id="416" r:id="rId35"/>
    <p:sldId id="417" r:id="rId36"/>
    <p:sldId id="418" r:id="rId37"/>
    <p:sldId id="413" r:id="rId38"/>
    <p:sldId id="420" r:id="rId39"/>
    <p:sldId id="421" r:id="rId40"/>
    <p:sldId id="422" r:id="rId41"/>
    <p:sldId id="423" r:id="rId42"/>
    <p:sldId id="424" r:id="rId43"/>
    <p:sldId id="425" r:id="rId44"/>
    <p:sldId id="426" r:id="rId45"/>
    <p:sldId id="427" r:id="rId46"/>
    <p:sldId id="428" r:id="rId47"/>
    <p:sldId id="429" r:id="rId48"/>
    <p:sldId id="430" r:id="rId49"/>
    <p:sldId id="431" r:id="rId50"/>
    <p:sldId id="432" r:id="rId51"/>
    <p:sldId id="433" r:id="rId52"/>
    <p:sldId id="434" r:id="rId53"/>
    <p:sldId id="435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0499"/>
    <a:srgbClr val="B8088A"/>
    <a:srgbClr val="1CEC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0986F1-0962-4B79-A90E-2A9774F10F25}" v="1362" dt="2021-10-09T13:31:53.8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D4C9C-BED1-45ED-92C5-27358762D420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3D5F9-4D29-452E-95A0-022FA4319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65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3216F-F183-449F-9CEE-0808424D18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769270-6764-44B0-9027-0DB89AE038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9A61A-B9D3-4B2A-A463-0C6EC9132D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24292A-FDC1-45AB-9B80-973B98146441}" type="datetime1">
              <a:rPr lang="en-US" smtClean="0"/>
              <a:t>10/23/2021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06034-76F0-4E67-8815-A8A6D452D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Networks and Deep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B5361-4C6A-4E13-AB51-51C6AABCF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45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BD706-1C6A-459D-9DD6-6821236D5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14AA83-34FD-4D59-B184-83E9D13A9A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64BC4-9AEC-441B-9409-A53D86896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750BD7-C3E9-46A7-BF8F-AFEDBFDA36CF}" type="datetime1">
              <a:rPr lang="en-US" smtClean="0"/>
              <a:t>10/23/2021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544D8-3ABC-4498-8FDB-9BD7F2564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Networks and Deep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8C59D-A248-4F50-A7CB-05E1B3023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595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F97ED3-AFFA-4B66-A1D4-0E197ADAA6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1359A3-1F48-4D53-9766-13716F8660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9053B-111E-44EF-ACA5-FC74EB8EF8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B5B10E-2A52-42FE-AEFD-FE96F6E7C3B0}" type="datetime1">
              <a:rPr lang="en-US" smtClean="0"/>
              <a:t>10/23/2021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EA908-0265-4B36-B9F7-93E083C4B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Networks and Deep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A3BA3-EE02-4EF4-8314-45353BDBF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53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05829-BA41-494D-AA4E-B9B6C5F86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CC6ED-AD84-4B92-9D74-9A67743F2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E1122-6443-4938-B9A0-0F0CF44A08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C18F604-828D-4DAF-9BF8-3D955151A9DE}" type="datetime1">
              <a:rPr lang="en-US" smtClean="0"/>
              <a:t>10/23/2021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74C42-29CF-41DF-A330-EB72585CF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Networks and Deep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79DC3-5650-4940-96E3-54BC10E04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02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B8CB3-84E8-45EA-898D-AC8D22BAD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D3081D-B9D2-43F6-B2D7-F02F962A95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3B84D-87CB-429F-8933-D12CEB00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80DB8F9-F536-4E48-A560-DE52B00AC716}" type="datetime1">
              <a:rPr lang="en-US" smtClean="0"/>
              <a:t>10/23/2021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C4937-0C5F-415E-8C02-01A26A87B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Networks and Deep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65D43-8389-4779-9914-267DE45D0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346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E0D43-24C8-46F9-BCCC-4D1213A90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E6D40-7739-459F-84A9-B71D3614B5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CEF65-7D77-42AC-819F-F97A40FCE4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A4F5C5-3685-4BB0-AA45-A67BF95A71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8A6699-D0CC-47C8-BCE5-44B1E6A1404C}" type="datetime1">
              <a:rPr lang="en-US" smtClean="0"/>
              <a:t>10/23/2021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EF0EC7-A30A-43A8-8EE7-787CF0493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Networks and Deep Learning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56C2DA-332A-4A99-B204-F330CB9B6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3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BE850-6B69-4266-B926-695A251F4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EF3DF-D70F-4D44-96E2-6815D0CD7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693F35-4536-4893-B790-7004A75BD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8172C7-EB31-424B-8EDC-ECAA4DEC41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40E1DE-1243-486C-ADD4-6E4EECA250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6CCB2F-3F2C-46DD-B1BE-21FFFCC4B9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C25E3-BE6C-4899-A844-C38841E550AF}" type="datetime1">
              <a:rPr lang="en-US" smtClean="0"/>
              <a:t>10/23/2021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4551F0-AD55-4844-82ED-67A578CD7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Networks and Deep Learning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89C091-402E-48D7-B34D-59F9340ED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974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0D487-9E36-4444-BF73-A1299CFA7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FA83BF-8418-40D0-B457-518E9C726D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68BEF4-FAF9-41CF-80EF-1AEA4EEB7C6E}" type="datetime1">
              <a:rPr lang="en-US" smtClean="0"/>
              <a:t>10/23/2021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2495C9-6118-409B-9BBE-CBA1CF4D3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Networks and Deep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A3E15F-3273-4020-88A5-2AEB9CBDF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90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832FBC-3D6A-4B5D-B089-06B6283F5D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3970EB-7D38-4357-9053-D1FB027FBBE7}" type="datetime1">
              <a:rPr lang="en-US" smtClean="0"/>
              <a:t>10/23/2021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FCB591-9D13-4B86-B8F3-2AFE32E67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Networks and 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5298-FFB1-464B-8875-09FDE40A5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66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70CC7-225A-4694-9DC7-34E24CC21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F45E2-ADA2-4908-A03A-898D3EA17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C8E902-1098-436B-B640-90F9E43E2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D4DCD8-F364-4E6F-9101-C2609B9B2D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30E8B2-F4A3-410D-8EA3-B3C585442316}" type="datetime1">
              <a:rPr lang="en-US" smtClean="0"/>
              <a:t>10/23/2021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3B2BA-CE96-4739-AA84-E6A13AB5C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Networks and Deep Learning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9FF67F-75F2-4FFA-BB5E-29F61DA2E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971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899D1-C779-425F-AEB7-1052921BF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57B1C6-26B5-42A1-A1F9-9C6902BB7E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2691AF-3F19-4077-BC12-184DC4313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A85020-7317-4ADB-AA04-7CCA8A20EB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F09218-9B99-44DD-B4D2-D82BC9406132}" type="datetime1">
              <a:rPr lang="en-US" smtClean="0"/>
              <a:t>10/23/2021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52D9AF-9C89-4E09-9CD5-9AF053B19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Networks and Deep Learning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254EE-3B1B-47A0-B817-9B1A734AE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091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BBF3B4-C44A-401B-8BE4-14F29DF13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F6F28-AC99-4F60-9325-5819B508B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9FF52-79F1-4737-9624-F5FE866315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Neural Networks and Deep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92540-BF1B-4E90-91E8-369F4D23F8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AD104-7E7B-491F-8158-6124AD55AFA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07956E02-44AD-459B-B0EB-AC7B9FC8C29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29" y="6167010"/>
            <a:ext cx="814897" cy="65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259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0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41.png"/><Relationship Id="rId7" Type="http://schemas.openxmlformats.org/officeDocument/2006/relationships/image" Target="../media/image3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7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7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sv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35C55-9252-49F8-B17D-F56B79167D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3F32F9-1739-44B6-B9A1-A620C8F97D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dirty="0"/>
              <a:t>Day 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95FAB9-40B5-4B7E-84D8-8201C2351221}"/>
              </a:ext>
            </a:extLst>
          </p:cNvPr>
          <p:cNvSpPr txBox="1"/>
          <p:nvPr/>
        </p:nvSpPr>
        <p:spPr>
          <a:xfrm>
            <a:off x="4679823" y="5257800"/>
            <a:ext cx="28323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Ali Ramadan</a:t>
            </a:r>
          </a:p>
          <a:p>
            <a:pPr algn="ctr"/>
            <a:r>
              <a:rPr lang="en-US" sz="1800" dirty="0"/>
              <a:t>NLP Team Leader, RDI</a:t>
            </a:r>
          </a:p>
        </p:txBody>
      </p:sp>
    </p:spTree>
    <p:extLst>
      <p:ext uri="{BB962C8B-B14F-4D97-AF65-F5344CB8AC3E}">
        <p14:creationId xmlns:p14="http://schemas.microsoft.com/office/powerpoint/2010/main" val="2784800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Operation</a:t>
            </a:r>
            <a:br>
              <a:rPr lang="en-US" dirty="0"/>
            </a:br>
            <a:r>
              <a:rPr lang="en-US" dirty="0"/>
              <a:t>3D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10</a:t>
            </a:fld>
            <a:endParaRPr lang="en-US"/>
          </a:p>
        </p:txBody>
      </p:sp>
      <p:pic>
        <p:nvPicPr>
          <p:cNvPr id="8196" name="Picture 4" descr="Intuitive understanding of 1D, 2D, and 3D convolutions in convolutional  neural networks - Stack Overflow">
            <a:extLst>
              <a:ext uri="{FF2B5EF4-FFF2-40B4-BE49-F238E27FC236}">
                <a16:creationId xmlns:a16="http://schemas.microsoft.com/office/drawing/2014/main" id="{240151ED-01FE-4881-8F67-984A0F1CC65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824" y="1252398"/>
            <a:ext cx="6828291" cy="488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335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Operation</a:t>
            </a:r>
            <a:br>
              <a:rPr lang="en-US" dirty="0"/>
            </a:br>
            <a:r>
              <a:rPr lang="en-US" dirty="0"/>
              <a:t>Number of Parameters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11</a:t>
            </a:fld>
            <a:endParaRPr lang="en-US"/>
          </a:p>
        </p:txBody>
      </p:sp>
      <p:pic>
        <p:nvPicPr>
          <p:cNvPr id="1026" name="Picture 2" descr="World Elephant Day: The rewilding of Rivaldo in Tamil Nadu gives hope for  radical change">
            <a:extLst>
              <a:ext uri="{FF2B5EF4-FFF2-40B4-BE49-F238E27FC236}">
                <a16:creationId xmlns:a16="http://schemas.microsoft.com/office/drawing/2014/main" id="{F3A9CFF9-04A3-489A-8E88-EA59FC10B2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1" r="17048"/>
          <a:stretch/>
        </p:blipFill>
        <p:spPr bwMode="auto">
          <a:xfrm>
            <a:off x="896257" y="2032915"/>
            <a:ext cx="1491343" cy="138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6EAAF6-3EB5-4E4B-8E96-7396CC8B36D7}"/>
              </a:ext>
            </a:extLst>
          </p:cNvPr>
          <p:cNvSpPr txBox="1"/>
          <p:nvPr/>
        </p:nvSpPr>
        <p:spPr>
          <a:xfrm>
            <a:off x="994970" y="3457286"/>
            <a:ext cx="1293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500X 500 X 3</a:t>
            </a:r>
          </a:p>
        </p:txBody>
      </p:sp>
      <p:pic>
        <p:nvPicPr>
          <p:cNvPr id="29" name="Picture 2" descr="Why do we need convolutions over volume in convolutional neural networks  for image recognition? - Data Science Stack Exchange">
            <a:extLst>
              <a:ext uri="{FF2B5EF4-FFF2-40B4-BE49-F238E27FC236}">
                <a16:creationId xmlns:a16="http://schemas.microsoft.com/office/drawing/2014/main" id="{6D7793FC-88DD-46BE-9A2D-8688F3493D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7731" r="31500" b="32879"/>
          <a:stretch/>
        </p:blipFill>
        <p:spPr bwMode="auto">
          <a:xfrm>
            <a:off x="2975428" y="2062134"/>
            <a:ext cx="139469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Why do we need convolutions over volume in convolutional neural networks  for image recognition? - Data Science Stack Exchange">
            <a:extLst>
              <a:ext uri="{FF2B5EF4-FFF2-40B4-BE49-F238E27FC236}">
                <a16:creationId xmlns:a16="http://schemas.microsoft.com/office/drawing/2014/main" id="{317AC63F-2C70-40C6-B826-844523E0FA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7731" r="31500" b="32879"/>
          <a:stretch/>
        </p:blipFill>
        <p:spPr bwMode="auto">
          <a:xfrm>
            <a:off x="2970801" y="3740747"/>
            <a:ext cx="139469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355A423-C8C6-4DF0-AF73-0AD85619B2A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3672774" y="3387697"/>
            <a:ext cx="0" cy="149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AC08213-C6A0-492B-A590-FCFB3B5D95D2}"/>
              </a:ext>
            </a:extLst>
          </p:cNvPr>
          <p:cNvCxnSpPr>
            <a:cxnSpLocks/>
          </p:cNvCxnSpPr>
          <p:nvPr/>
        </p:nvCxnSpPr>
        <p:spPr>
          <a:xfrm>
            <a:off x="3674095" y="3615233"/>
            <a:ext cx="0" cy="149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7CD52F6-0F2A-46A0-B39F-8F046B444C05}"/>
              </a:ext>
            </a:extLst>
          </p:cNvPr>
          <p:cNvSpPr txBox="1"/>
          <p:nvPr/>
        </p:nvSpPr>
        <p:spPr>
          <a:xfrm>
            <a:off x="3021188" y="5077878"/>
            <a:ext cx="1293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3X3X3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0BAEA1-8CEF-42A9-881C-DB1CF71E9C31}"/>
              </a:ext>
            </a:extLst>
          </p:cNvPr>
          <p:cNvSpPr txBox="1"/>
          <p:nvPr/>
        </p:nvSpPr>
        <p:spPr>
          <a:xfrm>
            <a:off x="3668146" y="3429000"/>
            <a:ext cx="1293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10 Filter Types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1354C7B-C519-496A-8B8D-7D231DB55AB5}"/>
              </a:ext>
            </a:extLst>
          </p:cNvPr>
          <p:cNvSpPr txBox="1"/>
          <p:nvPr/>
        </p:nvSpPr>
        <p:spPr>
          <a:xfrm>
            <a:off x="5524045" y="4752929"/>
            <a:ext cx="1508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498 X 498 X 10</a:t>
            </a:r>
          </a:p>
        </p:txBody>
      </p:sp>
      <p:pic>
        <p:nvPicPr>
          <p:cNvPr id="57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id="{3040656B-6DB7-4788-B286-DC258A9891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52" r="15827" b="23502"/>
          <a:stretch/>
        </p:blipFill>
        <p:spPr bwMode="auto">
          <a:xfrm>
            <a:off x="7499595" y="2945929"/>
            <a:ext cx="405906" cy="235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id="{CC18FBCE-6E22-4A48-A45E-A28004FF99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9" r="70535" b="25948"/>
          <a:stretch/>
        </p:blipFill>
        <p:spPr bwMode="auto">
          <a:xfrm>
            <a:off x="5073565" y="2898038"/>
            <a:ext cx="1836232" cy="182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F9D00753-98D4-4674-95BA-564C410C50C3}"/>
              </a:ext>
            </a:extLst>
          </p:cNvPr>
          <p:cNvSpPr txBox="1"/>
          <p:nvPr/>
        </p:nvSpPr>
        <p:spPr>
          <a:xfrm>
            <a:off x="6948464" y="5400750"/>
            <a:ext cx="1508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Flatten 2.5M </a:t>
            </a:r>
          </a:p>
        </p:txBody>
      </p:sp>
      <p:sp>
        <p:nvSpPr>
          <p:cNvPr id="66" name="Flowchart: Connector 65">
            <a:extLst>
              <a:ext uri="{FF2B5EF4-FFF2-40B4-BE49-F238E27FC236}">
                <a16:creationId xmlns:a16="http://schemas.microsoft.com/office/drawing/2014/main" id="{3AF4B206-3C68-4712-A811-6E350B6DCA9F}"/>
              </a:ext>
            </a:extLst>
          </p:cNvPr>
          <p:cNvSpPr/>
          <p:nvPr/>
        </p:nvSpPr>
        <p:spPr>
          <a:xfrm>
            <a:off x="9012390" y="3782962"/>
            <a:ext cx="729672" cy="683491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7996950-384A-429E-BB49-4E88522C8DD4}"/>
              </a:ext>
            </a:extLst>
          </p:cNvPr>
          <p:cNvSpPr txBox="1"/>
          <p:nvPr/>
        </p:nvSpPr>
        <p:spPr>
          <a:xfrm>
            <a:off x="10039274" y="3940041"/>
            <a:ext cx="1096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Elephant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157DB27-8CFD-453C-B4BC-02A0A7CA5C5A}"/>
              </a:ext>
            </a:extLst>
          </p:cNvPr>
          <p:cNvCxnSpPr>
            <a:stCxn id="66" idx="6"/>
          </p:cNvCxnSpPr>
          <p:nvPr/>
        </p:nvCxnSpPr>
        <p:spPr>
          <a:xfrm flipV="1">
            <a:off x="9742062" y="4124707"/>
            <a:ext cx="397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77B41EC-1981-437B-86FE-4C2A842FF4C1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7905501" y="4124708"/>
            <a:ext cx="1106889" cy="184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AFB8403-9780-4A2D-B087-E1DABC0BFB0B}"/>
              </a:ext>
            </a:extLst>
          </p:cNvPr>
          <p:cNvCxnSpPr>
            <a:cxnSpLocks/>
            <a:endCxn id="66" idx="2"/>
          </p:cNvCxnSpPr>
          <p:nvPr/>
        </p:nvCxnSpPr>
        <p:spPr>
          <a:xfrm>
            <a:off x="7905501" y="3580585"/>
            <a:ext cx="1106889" cy="544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72ACEF3-D18E-41CA-8C55-35EECEF27364}"/>
              </a:ext>
            </a:extLst>
          </p:cNvPr>
          <p:cNvCxnSpPr>
            <a:cxnSpLocks/>
            <a:endCxn id="66" idx="2"/>
          </p:cNvCxnSpPr>
          <p:nvPr/>
        </p:nvCxnSpPr>
        <p:spPr>
          <a:xfrm>
            <a:off x="7896659" y="3952275"/>
            <a:ext cx="1115731" cy="172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55302F4-4F51-4736-9906-59D8890AD8B0}"/>
              </a:ext>
            </a:extLst>
          </p:cNvPr>
          <p:cNvCxnSpPr>
            <a:cxnSpLocks/>
          </p:cNvCxnSpPr>
          <p:nvPr/>
        </p:nvCxnSpPr>
        <p:spPr>
          <a:xfrm flipV="1">
            <a:off x="7896659" y="4091219"/>
            <a:ext cx="1115731" cy="64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5580DE4-684F-4E22-879C-3A73C04ECECC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7905501" y="4124708"/>
            <a:ext cx="1106889" cy="1006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8A7FB4D6-81FD-423B-BA74-400327D43B4A}"/>
              </a:ext>
            </a:extLst>
          </p:cNvPr>
          <p:cNvCxnSpPr>
            <a:cxnSpLocks/>
            <a:endCxn id="66" idx="2"/>
          </p:cNvCxnSpPr>
          <p:nvPr/>
        </p:nvCxnSpPr>
        <p:spPr>
          <a:xfrm>
            <a:off x="7896659" y="3205563"/>
            <a:ext cx="1115731" cy="919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5B43311-DCBA-49AF-8238-5C79432A0B28}"/>
              </a:ext>
            </a:extLst>
          </p:cNvPr>
          <p:cNvSpPr txBox="1"/>
          <p:nvPr/>
        </p:nvSpPr>
        <p:spPr>
          <a:xfrm>
            <a:off x="3071576" y="5489711"/>
            <a:ext cx="1293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W=3X3X3X10=270</a:t>
            </a:r>
          </a:p>
        </p:txBody>
      </p:sp>
    </p:spTree>
    <p:extLst>
      <p:ext uri="{BB962C8B-B14F-4D97-AF65-F5344CB8AC3E}">
        <p14:creationId xmlns:p14="http://schemas.microsoft.com/office/powerpoint/2010/main" val="461442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Operation</a:t>
            </a:r>
            <a:br>
              <a:rPr lang="en-US" dirty="0"/>
            </a:br>
            <a:r>
              <a:rPr lang="en-US" dirty="0"/>
              <a:t>Number of Parameters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12</a:t>
            </a:fld>
            <a:endParaRPr lang="en-US"/>
          </a:p>
        </p:txBody>
      </p:sp>
      <p:pic>
        <p:nvPicPr>
          <p:cNvPr id="1026" name="Picture 2" descr="World Elephant Day: The rewilding of Rivaldo in Tamil Nadu gives hope for  radical change">
            <a:extLst>
              <a:ext uri="{FF2B5EF4-FFF2-40B4-BE49-F238E27FC236}">
                <a16:creationId xmlns:a16="http://schemas.microsoft.com/office/drawing/2014/main" id="{F3A9CFF9-04A3-489A-8E88-EA59FC10B2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1" r="17048"/>
          <a:stretch/>
        </p:blipFill>
        <p:spPr bwMode="auto">
          <a:xfrm>
            <a:off x="896257" y="2032915"/>
            <a:ext cx="1491343" cy="138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6EAAF6-3EB5-4E4B-8E96-7396CC8B36D7}"/>
              </a:ext>
            </a:extLst>
          </p:cNvPr>
          <p:cNvSpPr txBox="1"/>
          <p:nvPr/>
        </p:nvSpPr>
        <p:spPr>
          <a:xfrm>
            <a:off x="994970" y="3457286"/>
            <a:ext cx="1293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500X 500 X 3</a:t>
            </a:r>
          </a:p>
        </p:txBody>
      </p:sp>
      <p:pic>
        <p:nvPicPr>
          <p:cNvPr id="29" name="Picture 2" descr="Why do we need convolutions over volume in convolutional neural networks  for image recognition? - Data Science Stack Exchange">
            <a:extLst>
              <a:ext uri="{FF2B5EF4-FFF2-40B4-BE49-F238E27FC236}">
                <a16:creationId xmlns:a16="http://schemas.microsoft.com/office/drawing/2014/main" id="{6D7793FC-88DD-46BE-9A2D-8688F3493D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7731" r="31500" b="32879"/>
          <a:stretch/>
        </p:blipFill>
        <p:spPr bwMode="auto">
          <a:xfrm>
            <a:off x="2975428" y="2062134"/>
            <a:ext cx="139469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Why do we need convolutions over volume in convolutional neural networks  for image recognition? - Data Science Stack Exchange">
            <a:extLst>
              <a:ext uri="{FF2B5EF4-FFF2-40B4-BE49-F238E27FC236}">
                <a16:creationId xmlns:a16="http://schemas.microsoft.com/office/drawing/2014/main" id="{317AC63F-2C70-40C6-B826-844523E0FA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7731" r="31500" b="32879"/>
          <a:stretch/>
        </p:blipFill>
        <p:spPr bwMode="auto">
          <a:xfrm>
            <a:off x="2970801" y="3740747"/>
            <a:ext cx="139469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355A423-C8C6-4DF0-AF73-0AD85619B2A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3672774" y="3387697"/>
            <a:ext cx="0" cy="149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AC08213-C6A0-492B-A590-FCFB3B5D95D2}"/>
              </a:ext>
            </a:extLst>
          </p:cNvPr>
          <p:cNvCxnSpPr>
            <a:cxnSpLocks/>
          </p:cNvCxnSpPr>
          <p:nvPr/>
        </p:nvCxnSpPr>
        <p:spPr>
          <a:xfrm>
            <a:off x="3674095" y="3615233"/>
            <a:ext cx="0" cy="149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7CD52F6-0F2A-46A0-B39F-8F046B444C05}"/>
              </a:ext>
            </a:extLst>
          </p:cNvPr>
          <p:cNvSpPr txBox="1"/>
          <p:nvPr/>
        </p:nvSpPr>
        <p:spPr>
          <a:xfrm>
            <a:off x="3021188" y="5077878"/>
            <a:ext cx="1293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3X3X3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0BAEA1-8CEF-42A9-881C-DB1CF71E9C31}"/>
              </a:ext>
            </a:extLst>
          </p:cNvPr>
          <p:cNvSpPr txBox="1"/>
          <p:nvPr/>
        </p:nvSpPr>
        <p:spPr>
          <a:xfrm>
            <a:off x="3668146" y="3429000"/>
            <a:ext cx="1293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10 Filter Types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1354C7B-C519-496A-8B8D-7D231DB55AB5}"/>
              </a:ext>
            </a:extLst>
          </p:cNvPr>
          <p:cNvSpPr txBox="1"/>
          <p:nvPr/>
        </p:nvSpPr>
        <p:spPr>
          <a:xfrm>
            <a:off x="5524045" y="4752929"/>
            <a:ext cx="1508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250 X 250 X 10</a:t>
            </a:r>
          </a:p>
        </p:txBody>
      </p:sp>
      <p:pic>
        <p:nvPicPr>
          <p:cNvPr id="57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id="{3040656B-6DB7-4788-B286-DC258A9891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52" r="15827" b="23502"/>
          <a:stretch/>
        </p:blipFill>
        <p:spPr bwMode="auto">
          <a:xfrm>
            <a:off x="7499595" y="2945929"/>
            <a:ext cx="405906" cy="235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id="{CC18FBCE-6E22-4A48-A45E-A28004FF99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9" r="70535" b="25948"/>
          <a:stretch/>
        </p:blipFill>
        <p:spPr bwMode="auto">
          <a:xfrm>
            <a:off x="5073565" y="2898038"/>
            <a:ext cx="1836232" cy="182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F9D00753-98D4-4674-95BA-564C410C50C3}"/>
              </a:ext>
            </a:extLst>
          </p:cNvPr>
          <p:cNvSpPr txBox="1"/>
          <p:nvPr/>
        </p:nvSpPr>
        <p:spPr>
          <a:xfrm>
            <a:off x="6948464" y="5400750"/>
            <a:ext cx="1508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Flatten 625K </a:t>
            </a:r>
          </a:p>
        </p:txBody>
      </p:sp>
      <p:sp>
        <p:nvSpPr>
          <p:cNvPr id="66" name="Flowchart: Connector 65">
            <a:extLst>
              <a:ext uri="{FF2B5EF4-FFF2-40B4-BE49-F238E27FC236}">
                <a16:creationId xmlns:a16="http://schemas.microsoft.com/office/drawing/2014/main" id="{3AF4B206-3C68-4712-A811-6E350B6DCA9F}"/>
              </a:ext>
            </a:extLst>
          </p:cNvPr>
          <p:cNvSpPr/>
          <p:nvPr/>
        </p:nvSpPr>
        <p:spPr>
          <a:xfrm>
            <a:off x="9012390" y="3782962"/>
            <a:ext cx="729672" cy="683491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7996950-384A-429E-BB49-4E88522C8DD4}"/>
              </a:ext>
            </a:extLst>
          </p:cNvPr>
          <p:cNvSpPr txBox="1"/>
          <p:nvPr/>
        </p:nvSpPr>
        <p:spPr>
          <a:xfrm>
            <a:off x="10039274" y="3940041"/>
            <a:ext cx="1096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Elephant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157DB27-8CFD-453C-B4BC-02A0A7CA5C5A}"/>
              </a:ext>
            </a:extLst>
          </p:cNvPr>
          <p:cNvCxnSpPr>
            <a:stCxn id="66" idx="6"/>
          </p:cNvCxnSpPr>
          <p:nvPr/>
        </p:nvCxnSpPr>
        <p:spPr>
          <a:xfrm flipV="1">
            <a:off x="9742062" y="4124707"/>
            <a:ext cx="397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77B41EC-1981-437B-86FE-4C2A842FF4C1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7905501" y="4124708"/>
            <a:ext cx="1106889" cy="184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AFB8403-9780-4A2D-B087-E1DABC0BFB0B}"/>
              </a:ext>
            </a:extLst>
          </p:cNvPr>
          <p:cNvCxnSpPr>
            <a:cxnSpLocks/>
            <a:endCxn id="66" idx="2"/>
          </p:cNvCxnSpPr>
          <p:nvPr/>
        </p:nvCxnSpPr>
        <p:spPr>
          <a:xfrm>
            <a:off x="7905501" y="3580585"/>
            <a:ext cx="1106889" cy="544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72ACEF3-D18E-41CA-8C55-35EECEF27364}"/>
              </a:ext>
            </a:extLst>
          </p:cNvPr>
          <p:cNvCxnSpPr>
            <a:cxnSpLocks/>
            <a:endCxn id="66" idx="2"/>
          </p:cNvCxnSpPr>
          <p:nvPr/>
        </p:nvCxnSpPr>
        <p:spPr>
          <a:xfrm>
            <a:off x="7896659" y="3952275"/>
            <a:ext cx="1115731" cy="172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55302F4-4F51-4736-9906-59D8890AD8B0}"/>
              </a:ext>
            </a:extLst>
          </p:cNvPr>
          <p:cNvCxnSpPr>
            <a:cxnSpLocks/>
          </p:cNvCxnSpPr>
          <p:nvPr/>
        </p:nvCxnSpPr>
        <p:spPr>
          <a:xfrm flipV="1">
            <a:off x="7896659" y="4091219"/>
            <a:ext cx="1115731" cy="64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5580DE4-684F-4E22-879C-3A73C04ECECC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7905501" y="4124708"/>
            <a:ext cx="1106889" cy="1006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8A7FB4D6-81FD-423B-BA74-400327D43B4A}"/>
              </a:ext>
            </a:extLst>
          </p:cNvPr>
          <p:cNvCxnSpPr>
            <a:cxnSpLocks/>
            <a:endCxn id="66" idx="2"/>
          </p:cNvCxnSpPr>
          <p:nvPr/>
        </p:nvCxnSpPr>
        <p:spPr>
          <a:xfrm>
            <a:off x="7896659" y="3205563"/>
            <a:ext cx="1115731" cy="919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5B43311-DCBA-49AF-8238-5C79432A0B28}"/>
              </a:ext>
            </a:extLst>
          </p:cNvPr>
          <p:cNvSpPr txBox="1"/>
          <p:nvPr/>
        </p:nvSpPr>
        <p:spPr>
          <a:xfrm>
            <a:off x="3071576" y="5644648"/>
            <a:ext cx="1293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W=3X3X3X10=270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D4FF25-55BF-4B71-9C6A-B26AAEF876C6}"/>
              </a:ext>
            </a:extLst>
          </p:cNvPr>
          <p:cNvSpPr txBox="1"/>
          <p:nvPr/>
        </p:nvSpPr>
        <p:spPr>
          <a:xfrm>
            <a:off x="3021188" y="5372988"/>
            <a:ext cx="1293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Stride = 2</a:t>
            </a:r>
          </a:p>
        </p:txBody>
      </p:sp>
    </p:spTree>
    <p:extLst>
      <p:ext uri="{BB962C8B-B14F-4D97-AF65-F5344CB8AC3E}">
        <p14:creationId xmlns:p14="http://schemas.microsoft.com/office/powerpoint/2010/main" val="2993994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Operation</a:t>
            </a:r>
            <a:br>
              <a:rPr lang="en-US" dirty="0"/>
            </a:br>
            <a:r>
              <a:rPr lang="en-US" dirty="0"/>
              <a:t>Pooling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13</a:t>
            </a:fld>
            <a:endParaRPr lang="en-US"/>
          </a:p>
        </p:txBody>
      </p:sp>
      <p:pic>
        <p:nvPicPr>
          <p:cNvPr id="2050" name="Picture 2" descr="Pooling layer operation oproaches 1) Pooling layers: For the function... |  Download Scientific Diagram">
            <a:extLst>
              <a:ext uri="{FF2B5EF4-FFF2-40B4-BE49-F238E27FC236}">
                <a16:creationId xmlns:a16="http://schemas.microsoft.com/office/drawing/2014/main" id="{A9F951E3-1297-43A2-A118-990AE4CCA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713" y="1528763"/>
            <a:ext cx="5362575" cy="380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315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Operation</a:t>
            </a:r>
            <a:br>
              <a:rPr lang="en-US" dirty="0"/>
            </a:br>
            <a:r>
              <a:rPr lang="en-US" dirty="0"/>
              <a:t>Full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14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160C12-0DBB-4EFE-8E57-947B0074A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57" y="1571832"/>
            <a:ext cx="11593286" cy="407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17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Tricks</a:t>
            </a:r>
            <a:br>
              <a:rPr lang="en-US" dirty="0"/>
            </a:br>
            <a:r>
              <a:rPr lang="en-US" dirty="0"/>
              <a:t>Global Pooling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2" descr="World Elephant Day: The rewilding of Rivaldo in Tamil Nadu gives hope for  radical change">
            <a:extLst>
              <a:ext uri="{FF2B5EF4-FFF2-40B4-BE49-F238E27FC236}">
                <a16:creationId xmlns:a16="http://schemas.microsoft.com/office/drawing/2014/main" id="{F08D54EC-83DC-4F86-AE0B-5A8E6DEBF0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1" r="17048"/>
          <a:stretch/>
        </p:blipFill>
        <p:spPr bwMode="auto">
          <a:xfrm>
            <a:off x="896257" y="2032915"/>
            <a:ext cx="1491343" cy="138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C518D-C9BE-4D70-AB50-140326783D8D}"/>
              </a:ext>
            </a:extLst>
          </p:cNvPr>
          <p:cNvSpPr txBox="1"/>
          <p:nvPr/>
        </p:nvSpPr>
        <p:spPr>
          <a:xfrm>
            <a:off x="994970" y="3457286"/>
            <a:ext cx="1293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ighlight>
                  <a:srgbClr val="00FF00"/>
                </a:highlight>
              </a:rPr>
              <a:t>500X 500 X 3</a:t>
            </a:r>
          </a:p>
        </p:txBody>
      </p:sp>
      <p:pic>
        <p:nvPicPr>
          <p:cNvPr id="10" name="Picture 2" descr="Why do we need convolutions over volume in convolutional neural networks  for image recognition? - Data Science Stack Exchange">
            <a:extLst>
              <a:ext uri="{FF2B5EF4-FFF2-40B4-BE49-F238E27FC236}">
                <a16:creationId xmlns:a16="http://schemas.microsoft.com/office/drawing/2014/main" id="{B665D335-94B3-4ADD-B886-BEA64AB4AC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7731" r="31500" b="32879"/>
          <a:stretch/>
        </p:blipFill>
        <p:spPr bwMode="auto">
          <a:xfrm>
            <a:off x="2975428" y="2062134"/>
            <a:ext cx="139469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Why do we need convolutions over volume in convolutional neural networks  for image recognition? - Data Science Stack Exchange">
            <a:extLst>
              <a:ext uri="{FF2B5EF4-FFF2-40B4-BE49-F238E27FC236}">
                <a16:creationId xmlns:a16="http://schemas.microsoft.com/office/drawing/2014/main" id="{D73E08D5-63C3-4FBA-8BFD-B352282385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7731" r="31500" b="32879"/>
          <a:stretch/>
        </p:blipFill>
        <p:spPr bwMode="auto">
          <a:xfrm>
            <a:off x="2970801" y="3740747"/>
            <a:ext cx="139469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EEAA9D-F664-43FE-9484-32D3013D79CA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672774" y="3387697"/>
            <a:ext cx="0" cy="149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ADB2AE0-A885-40F8-8D8A-B653148ED045}"/>
              </a:ext>
            </a:extLst>
          </p:cNvPr>
          <p:cNvCxnSpPr>
            <a:cxnSpLocks/>
          </p:cNvCxnSpPr>
          <p:nvPr/>
        </p:nvCxnSpPr>
        <p:spPr>
          <a:xfrm>
            <a:off x="3674095" y="3615233"/>
            <a:ext cx="0" cy="149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800D055-6514-4EA5-9201-B25D8DEF1C38}"/>
              </a:ext>
            </a:extLst>
          </p:cNvPr>
          <p:cNvSpPr txBox="1"/>
          <p:nvPr/>
        </p:nvSpPr>
        <p:spPr>
          <a:xfrm>
            <a:off x="3021188" y="5077878"/>
            <a:ext cx="1293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3X3X3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42632D-B669-4243-9BD2-9732A74D8E06}"/>
              </a:ext>
            </a:extLst>
          </p:cNvPr>
          <p:cNvSpPr txBox="1"/>
          <p:nvPr/>
        </p:nvSpPr>
        <p:spPr>
          <a:xfrm>
            <a:off x="3668146" y="3429000"/>
            <a:ext cx="1293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10 Filter Types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08137E-E8C9-4DDF-84B7-4F0A272107A1}"/>
              </a:ext>
            </a:extLst>
          </p:cNvPr>
          <p:cNvSpPr txBox="1"/>
          <p:nvPr/>
        </p:nvSpPr>
        <p:spPr>
          <a:xfrm>
            <a:off x="5524045" y="4752929"/>
            <a:ext cx="1508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ighlight>
                  <a:srgbClr val="00FF00"/>
                </a:highlight>
              </a:rPr>
              <a:t>498 X 498 X 10</a:t>
            </a:r>
          </a:p>
        </p:txBody>
      </p:sp>
      <p:pic>
        <p:nvPicPr>
          <p:cNvPr id="18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id="{0E78F4FC-87BA-48C7-BFDC-A72811F582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52" r="15827" b="23502"/>
          <a:stretch/>
        </p:blipFill>
        <p:spPr bwMode="auto">
          <a:xfrm>
            <a:off x="7499595" y="2945929"/>
            <a:ext cx="405906" cy="235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id="{DDC66D6D-2593-4FA2-939F-B66A0D3FB6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9" r="70535" b="25948"/>
          <a:stretch/>
        </p:blipFill>
        <p:spPr bwMode="auto">
          <a:xfrm>
            <a:off x="5073565" y="2898038"/>
            <a:ext cx="1836232" cy="182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5314BC5-AF85-46C2-810A-CB28CA909A72}"/>
              </a:ext>
            </a:extLst>
          </p:cNvPr>
          <p:cNvSpPr txBox="1"/>
          <p:nvPr/>
        </p:nvSpPr>
        <p:spPr>
          <a:xfrm>
            <a:off x="6948464" y="5400750"/>
            <a:ext cx="1508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ighlight>
                  <a:srgbClr val="00FF00"/>
                </a:highlight>
              </a:rPr>
              <a:t>Flatten 2.5M </a:t>
            </a:r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780A2C5F-4F89-4727-AA3C-39341DBD7F42}"/>
              </a:ext>
            </a:extLst>
          </p:cNvPr>
          <p:cNvSpPr/>
          <p:nvPr/>
        </p:nvSpPr>
        <p:spPr>
          <a:xfrm>
            <a:off x="9012390" y="3782962"/>
            <a:ext cx="729672" cy="683491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F1A189-800B-4AA4-9F75-53AF8AFF6523}"/>
              </a:ext>
            </a:extLst>
          </p:cNvPr>
          <p:cNvSpPr txBox="1"/>
          <p:nvPr/>
        </p:nvSpPr>
        <p:spPr>
          <a:xfrm>
            <a:off x="10039274" y="3940041"/>
            <a:ext cx="1096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Elephant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553DB3B-03F9-41CC-BE86-AD37E910F602}"/>
              </a:ext>
            </a:extLst>
          </p:cNvPr>
          <p:cNvCxnSpPr>
            <a:stCxn id="21" idx="6"/>
          </p:cNvCxnSpPr>
          <p:nvPr/>
        </p:nvCxnSpPr>
        <p:spPr>
          <a:xfrm flipV="1">
            <a:off x="9742062" y="4124707"/>
            <a:ext cx="397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96E00AD-6D03-4145-AC8F-7580B0778CC4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7905501" y="4124708"/>
            <a:ext cx="1106889" cy="184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6A080B7-8035-42F0-8FBB-D10E27A7D750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7905501" y="3580585"/>
            <a:ext cx="1106889" cy="544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729502E-6AC4-4B83-8BA0-06E72004C360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7896659" y="3952275"/>
            <a:ext cx="1115731" cy="172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81BE373-A517-4195-A5FB-90A8703DFCBF}"/>
              </a:ext>
            </a:extLst>
          </p:cNvPr>
          <p:cNvCxnSpPr>
            <a:cxnSpLocks/>
          </p:cNvCxnSpPr>
          <p:nvPr/>
        </p:nvCxnSpPr>
        <p:spPr>
          <a:xfrm flipV="1">
            <a:off x="7896659" y="4091219"/>
            <a:ext cx="1115731" cy="64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B79D4D5-F23D-40FF-815A-2DAE5DB55275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7905501" y="4124708"/>
            <a:ext cx="1106889" cy="1006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028929E-B396-4384-B577-568CDCC152F4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7896659" y="3205563"/>
            <a:ext cx="1115731" cy="919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4D34088-6684-4EB7-BE9E-69E4958495A3}"/>
              </a:ext>
            </a:extLst>
          </p:cNvPr>
          <p:cNvSpPr txBox="1"/>
          <p:nvPr/>
        </p:nvSpPr>
        <p:spPr>
          <a:xfrm>
            <a:off x="3071576" y="5489711"/>
            <a:ext cx="1293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W=3X3X3X10=270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4A4BED-78B9-414D-B723-02A1BE92AE78}"/>
              </a:ext>
            </a:extLst>
          </p:cNvPr>
          <p:cNvSpPr txBox="1"/>
          <p:nvPr/>
        </p:nvSpPr>
        <p:spPr>
          <a:xfrm>
            <a:off x="1006939" y="3715741"/>
            <a:ext cx="1367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ighlight>
                  <a:srgbClr val="FF0000"/>
                </a:highlight>
              </a:rPr>
              <a:t>1000 X 1000 X 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EB2CCE-74DC-4B91-B80A-85F53CB1231F}"/>
              </a:ext>
            </a:extLst>
          </p:cNvPr>
          <p:cNvSpPr txBox="1"/>
          <p:nvPr/>
        </p:nvSpPr>
        <p:spPr>
          <a:xfrm>
            <a:off x="5524045" y="5004993"/>
            <a:ext cx="1508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ighlight>
                  <a:srgbClr val="FF0000"/>
                </a:highlight>
              </a:rPr>
              <a:t>998 X 998 X 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C834C28-C7E5-4B32-BA52-7BF99438BA07}"/>
              </a:ext>
            </a:extLst>
          </p:cNvPr>
          <p:cNvSpPr txBox="1"/>
          <p:nvPr/>
        </p:nvSpPr>
        <p:spPr>
          <a:xfrm>
            <a:off x="6946356" y="5645665"/>
            <a:ext cx="1508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ighlight>
                  <a:srgbClr val="FF0000"/>
                </a:highlight>
              </a:rPr>
              <a:t>Flatten 10M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81A9B6-CDA9-4835-8E5B-9B3F2D3B25C8}"/>
              </a:ext>
            </a:extLst>
          </p:cNvPr>
          <p:cNvSpPr/>
          <p:nvPr/>
        </p:nvSpPr>
        <p:spPr>
          <a:xfrm>
            <a:off x="8349673" y="1847273"/>
            <a:ext cx="260927" cy="214861"/>
          </a:xfrm>
          <a:prstGeom prst="ellipse">
            <a:avLst/>
          </a:prstGeom>
          <a:solidFill>
            <a:srgbClr val="1CEC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9128427-8738-40D0-9BE6-6154D6CA54C5}"/>
              </a:ext>
            </a:extLst>
          </p:cNvPr>
          <p:cNvSpPr/>
          <p:nvPr/>
        </p:nvSpPr>
        <p:spPr>
          <a:xfrm>
            <a:off x="8349672" y="2259660"/>
            <a:ext cx="260927" cy="2148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039C19-C1E6-4320-865C-D1BF3C7E7FAA}"/>
              </a:ext>
            </a:extLst>
          </p:cNvPr>
          <p:cNvSpPr txBox="1"/>
          <p:nvPr/>
        </p:nvSpPr>
        <p:spPr>
          <a:xfrm>
            <a:off x="8610599" y="1764026"/>
            <a:ext cx="1293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Training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CEDD3B-FF95-4091-B162-B6191E8F1ED0}"/>
              </a:ext>
            </a:extLst>
          </p:cNvPr>
          <p:cNvSpPr txBox="1"/>
          <p:nvPr/>
        </p:nvSpPr>
        <p:spPr>
          <a:xfrm>
            <a:off x="8610599" y="2213116"/>
            <a:ext cx="1293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Test</a:t>
            </a:r>
          </a:p>
        </p:txBody>
      </p:sp>
      <p:pic>
        <p:nvPicPr>
          <p:cNvPr id="40" name="Graphic 39" descr="Close outline">
            <a:extLst>
              <a:ext uri="{FF2B5EF4-FFF2-40B4-BE49-F238E27FC236}">
                <a16:creationId xmlns:a16="http://schemas.microsoft.com/office/drawing/2014/main" id="{7D503A43-5FEA-402A-BE7A-E3CB562B22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47100" y="3389820"/>
            <a:ext cx="1457919" cy="145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725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Tricks</a:t>
            </a:r>
            <a:br>
              <a:rPr lang="en-US" dirty="0"/>
            </a:br>
            <a:r>
              <a:rPr lang="en-US" dirty="0"/>
              <a:t>Global Pooling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16</a:t>
            </a:fld>
            <a:endParaRPr lang="en-US"/>
          </a:p>
        </p:txBody>
      </p:sp>
      <p:pic>
        <p:nvPicPr>
          <p:cNvPr id="5122" name="Picture 2" descr="The difference of max-pooling and global max-pooling. | Download Scientific  Diagram">
            <a:extLst>
              <a:ext uri="{FF2B5EF4-FFF2-40B4-BE49-F238E27FC236}">
                <a16:creationId xmlns:a16="http://schemas.microsoft.com/office/drawing/2014/main" id="{A184FB28-9B1A-4A04-AA9F-6E66E4493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2247900"/>
            <a:ext cx="80962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151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Tricks</a:t>
            </a:r>
            <a:br>
              <a:rPr lang="en-US" dirty="0"/>
            </a:br>
            <a:r>
              <a:rPr lang="en-US" dirty="0"/>
              <a:t>Global Pooling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2" descr="World Elephant Day: The rewilding of Rivaldo in Tamil Nadu gives hope for  radical change">
            <a:extLst>
              <a:ext uri="{FF2B5EF4-FFF2-40B4-BE49-F238E27FC236}">
                <a16:creationId xmlns:a16="http://schemas.microsoft.com/office/drawing/2014/main" id="{F08D54EC-83DC-4F86-AE0B-5A8E6DEBF0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1" r="17048"/>
          <a:stretch/>
        </p:blipFill>
        <p:spPr bwMode="auto">
          <a:xfrm>
            <a:off x="896257" y="2032915"/>
            <a:ext cx="1491343" cy="138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AC518D-C9BE-4D70-AB50-140326783D8D}"/>
              </a:ext>
            </a:extLst>
          </p:cNvPr>
          <p:cNvSpPr txBox="1"/>
          <p:nvPr/>
        </p:nvSpPr>
        <p:spPr>
          <a:xfrm>
            <a:off x="994970" y="3457286"/>
            <a:ext cx="1293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ighlight>
                  <a:srgbClr val="00FF00"/>
                </a:highlight>
              </a:rPr>
              <a:t>500X 500 X 3</a:t>
            </a:r>
          </a:p>
        </p:txBody>
      </p:sp>
      <p:pic>
        <p:nvPicPr>
          <p:cNvPr id="10" name="Picture 2" descr="Why do we need convolutions over volume in convolutional neural networks  for image recognition? - Data Science Stack Exchange">
            <a:extLst>
              <a:ext uri="{FF2B5EF4-FFF2-40B4-BE49-F238E27FC236}">
                <a16:creationId xmlns:a16="http://schemas.microsoft.com/office/drawing/2014/main" id="{B665D335-94B3-4ADD-B886-BEA64AB4AC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7731" r="31500" b="32879"/>
          <a:stretch/>
        </p:blipFill>
        <p:spPr bwMode="auto">
          <a:xfrm>
            <a:off x="2975428" y="2062134"/>
            <a:ext cx="139469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Why do we need convolutions over volume in convolutional neural networks  for image recognition? - Data Science Stack Exchange">
            <a:extLst>
              <a:ext uri="{FF2B5EF4-FFF2-40B4-BE49-F238E27FC236}">
                <a16:creationId xmlns:a16="http://schemas.microsoft.com/office/drawing/2014/main" id="{D73E08D5-63C3-4FBA-8BFD-B352282385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7731" r="31500" b="32879"/>
          <a:stretch/>
        </p:blipFill>
        <p:spPr bwMode="auto">
          <a:xfrm>
            <a:off x="2970801" y="3740747"/>
            <a:ext cx="139469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EEAA9D-F664-43FE-9484-32D3013D79CA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672774" y="3387697"/>
            <a:ext cx="0" cy="149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ADB2AE0-A885-40F8-8D8A-B653148ED045}"/>
              </a:ext>
            </a:extLst>
          </p:cNvPr>
          <p:cNvCxnSpPr>
            <a:cxnSpLocks/>
          </p:cNvCxnSpPr>
          <p:nvPr/>
        </p:nvCxnSpPr>
        <p:spPr>
          <a:xfrm>
            <a:off x="3674095" y="3615233"/>
            <a:ext cx="0" cy="149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800D055-6514-4EA5-9201-B25D8DEF1C38}"/>
              </a:ext>
            </a:extLst>
          </p:cNvPr>
          <p:cNvSpPr txBox="1"/>
          <p:nvPr/>
        </p:nvSpPr>
        <p:spPr>
          <a:xfrm>
            <a:off x="3021188" y="5077878"/>
            <a:ext cx="1293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3X3X3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42632D-B669-4243-9BD2-9732A74D8E06}"/>
              </a:ext>
            </a:extLst>
          </p:cNvPr>
          <p:cNvSpPr txBox="1"/>
          <p:nvPr/>
        </p:nvSpPr>
        <p:spPr>
          <a:xfrm>
            <a:off x="3668146" y="3429000"/>
            <a:ext cx="1293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10 Filter Types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08137E-E8C9-4DDF-84B7-4F0A272107A1}"/>
              </a:ext>
            </a:extLst>
          </p:cNvPr>
          <p:cNvSpPr txBox="1"/>
          <p:nvPr/>
        </p:nvSpPr>
        <p:spPr>
          <a:xfrm>
            <a:off x="5524045" y="4752929"/>
            <a:ext cx="1508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ighlight>
                  <a:srgbClr val="00FF00"/>
                </a:highlight>
              </a:rPr>
              <a:t>498 X 498 X 10</a:t>
            </a:r>
          </a:p>
        </p:txBody>
      </p:sp>
      <p:pic>
        <p:nvPicPr>
          <p:cNvPr id="18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id="{0E78F4FC-87BA-48C7-BFDC-A72811F582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52" r="15827" b="23502"/>
          <a:stretch/>
        </p:blipFill>
        <p:spPr bwMode="auto">
          <a:xfrm>
            <a:off x="8340101" y="2945929"/>
            <a:ext cx="405906" cy="235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id="{DDC66D6D-2593-4FA2-939F-B66A0D3FB6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9" r="70535" b="25948"/>
          <a:stretch/>
        </p:blipFill>
        <p:spPr bwMode="auto">
          <a:xfrm>
            <a:off x="5073565" y="2898038"/>
            <a:ext cx="1836232" cy="182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5314BC5-AF85-46C2-810A-CB28CA909A72}"/>
              </a:ext>
            </a:extLst>
          </p:cNvPr>
          <p:cNvSpPr txBox="1"/>
          <p:nvPr/>
        </p:nvSpPr>
        <p:spPr>
          <a:xfrm>
            <a:off x="7788970" y="5400750"/>
            <a:ext cx="1508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ighlight>
                  <a:srgbClr val="00FF00"/>
                </a:highlight>
              </a:rPr>
              <a:t>Flatten 10 </a:t>
            </a:r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780A2C5F-4F89-4727-AA3C-39341DBD7F42}"/>
              </a:ext>
            </a:extLst>
          </p:cNvPr>
          <p:cNvSpPr/>
          <p:nvPr/>
        </p:nvSpPr>
        <p:spPr>
          <a:xfrm>
            <a:off x="9852896" y="3782962"/>
            <a:ext cx="729672" cy="683491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F1A189-800B-4AA4-9F75-53AF8AFF6523}"/>
              </a:ext>
            </a:extLst>
          </p:cNvPr>
          <p:cNvSpPr txBox="1"/>
          <p:nvPr/>
        </p:nvSpPr>
        <p:spPr>
          <a:xfrm>
            <a:off x="10879780" y="3940041"/>
            <a:ext cx="1096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Elephant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553DB3B-03F9-41CC-BE86-AD37E910F602}"/>
              </a:ext>
            </a:extLst>
          </p:cNvPr>
          <p:cNvCxnSpPr>
            <a:stCxn id="21" idx="6"/>
          </p:cNvCxnSpPr>
          <p:nvPr/>
        </p:nvCxnSpPr>
        <p:spPr>
          <a:xfrm flipV="1">
            <a:off x="10582568" y="4124707"/>
            <a:ext cx="397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96E00AD-6D03-4145-AC8F-7580B0778CC4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8746007" y="4124708"/>
            <a:ext cx="1106889" cy="184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6A080B7-8035-42F0-8FBB-D10E27A7D750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8746007" y="3580585"/>
            <a:ext cx="1106889" cy="544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729502E-6AC4-4B83-8BA0-06E72004C360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8737165" y="3952275"/>
            <a:ext cx="1115731" cy="172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81BE373-A517-4195-A5FB-90A8703DFCBF}"/>
              </a:ext>
            </a:extLst>
          </p:cNvPr>
          <p:cNvCxnSpPr>
            <a:cxnSpLocks/>
          </p:cNvCxnSpPr>
          <p:nvPr/>
        </p:nvCxnSpPr>
        <p:spPr>
          <a:xfrm flipV="1">
            <a:off x="8737165" y="4091219"/>
            <a:ext cx="1115731" cy="64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B79D4D5-F23D-40FF-815A-2DAE5DB55275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8746007" y="4124708"/>
            <a:ext cx="1106889" cy="1006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028929E-B396-4384-B577-568CDCC152F4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8737165" y="3205563"/>
            <a:ext cx="1115731" cy="919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4D34088-6684-4EB7-BE9E-69E4958495A3}"/>
              </a:ext>
            </a:extLst>
          </p:cNvPr>
          <p:cNvSpPr txBox="1"/>
          <p:nvPr/>
        </p:nvSpPr>
        <p:spPr>
          <a:xfrm>
            <a:off x="3071576" y="5489711"/>
            <a:ext cx="1293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W=3X3X3X10=270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4A4BED-78B9-414D-B723-02A1BE92AE78}"/>
              </a:ext>
            </a:extLst>
          </p:cNvPr>
          <p:cNvSpPr txBox="1"/>
          <p:nvPr/>
        </p:nvSpPr>
        <p:spPr>
          <a:xfrm>
            <a:off x="1006939" y="3715741"/>
            <a:ext cx="1367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ighlight>
                  <a:srgbClr val="FF0000"/>
                </a:highlight>
              </a:rPr>
              <a:t>1000 X 1000 X 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EB2CCE-74DC-4B91-B80A-85F53CB1231F}"/>
              </a:ext>
            </a:extLst>
          </p:cNvPr>
          <p:cNvSpPr txBox="1"/>
          <p:nvPr/>
        </p:nvSpPr>
        <p:spPr>
          <a:xfrm>
            <a:off x="5524045" y="5004993"/>
            <a:ext cx="1508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ighlight>
                  <a:srgbClr val="FF0000"/>
                </a:highlight>
              </a:rPr>
              <a:t>998 X 998 X 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C834C28-C7E5-4B32-BA52-7BF99438BA07}"/>
              </a:ext>
            </a:extLst>
          </p:cNvPr>
          <p:cNvSpPr txBox="1"/>
          <p:nvPr/>
        </p:nvSpPr>
        <p:spPr>
          <a:xfrm>
            <a:off x="7786862" y="5645665"/>
            <a:ext cx="1508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ighlight>
                  <a:srgbClr val="FF0000"/>
                </a:highlight>
              </a:rPr>
              <a:t>Flatten 10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81A9B6-CDA9-4835-8E5B-9B3F2D3B25C8}"/>
              </a:ext>
            </a:extLst>
          </p:cNvPr>
          <p:cNvSpPr/>
          <p:nvPr/>
        </p:nvSpPr>
        <p:spPr>
          <a:xfrm>
            <a:off x="8349673" y="1847273"/>
            <a:ext cx="260927" cy="214861"/>
          </a:xfrm>
          <a:prstGeom prst="ellipse">
            <a:avLst/>
          </a:prstGeom>
          <a:solidFill>
            <a:srgbClr val="1CEC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9128427-8738-40D0-9BE6-6154D6CA54C5}"/>
              </a:ext>
            </a:extLst>
          </p:cNvPr>
          <p:cNvSpPr/>
          <p:nvPr/>
        </p:nvSpPr>
        <p:spPr>
          <a:xfrm>
            <a:off x="8349672" y="2259660"/>
            <a:ext cx="260927" cy="2148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039C19-C1E6-4320-865C-D1BF3C7E7FAA}"/>
              </a:ext>
            </a:extLst>
          </p:cNvPr>
          <p:cNvSpPr txBox="1"/>
          <p:nvPr/>
        </p:nvSpPr>
        <p:spPr>
          <a:xfrm>
            <a:off x="8610599" y="1764026"/>
            <a:ext cx="1293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Training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CEDD3B-FF95-4091-B162-B6191E8F1ED0}"/>
              </a:ext>
            </a:extLst>
          </p:cNvPr>
          <p:cNvSpPr txBox="1"/>
          <p:nvPr/>
        </p:nvSpPr>
        <p:spPr>
          <a:xfrm>
            <a:off x="8610599" y="2213116"/>
            <a:ext cx="1293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9B9C2A-369E-4081-8C2B-652ED6398F43}"/>
              </a:ext>
            </a:extLst>
          </p:cNvPr>
          <p:cNvSpPr/>
          <p:nvPr/>
        </p:nvSpPr>
        <p:spPr>
          <a:xfrm>
            <a:off x="7159852" y="3715741"/>
            <a:ext cx="930194" cy="750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Global Pooling</a:t>
            </a:r>
          </a:p>
        </p:txBody>
      </p:sp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5EF94252-345A-40EA-BF3E-70E36C996D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7652" y="3600289"/>
            <a:ext cx="1084664" cy="108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807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Tricks</a:t>
            </a:r>
            <a:br>
              <a:rPr lang="en-US" dirty="0"/>
            </a:br>
            <a:r>
              <a:rPr lang="en-US" dirty="0"/>
              <a:t>Residual Blocks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AutoShape 2" descr="SEO with Neural Networks and Deep Learning">
            <a:extLst>
              <a:ext uri="{FF2B5EF4-FFF2-40B4-BE49-F238E27FC236}">
                <a16:creationId xmlns:a16="http://schemas.microsoft.com/office/drawing/2014/main" id="{6A4F9AEA-72FF-46A4-A3D0-237B59AD13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4" name="Picture 6" descr="Want to know how Deep Learning works? Here&amp;#39;s a quick guide for everyone. |  by Radu Raicea | We&amp;#39;ve moved to freeCodeCamp.org/news | Medium">
            <a:extLst>
              <a:ext uri="{FF2B5EF4-FFF2-40B4-BE49-F238E27FC236}">
                <a16:creationId xmlns:a16="http://schemas.microsoft.com/office/drawing/2014/main" id="{C43093B4-185F-437B-A5F0-AEA2CE19D6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1" b="5358"/>
          <a:stretch/>
        </p:blipFill>
        <p:spPr bwMode="auto">
          <a:xfrm>
            <a:off x="3759427" y="1556657"/>
            <a:ext cx="7594373" cy="452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E40771D-2470-4E13-8509-2F88B2E2D2AC}"/>
              </a:ext>
            </a:extLst>
          </p:cNvPr>
          <p:cNvSpPr txBox="1"/>
          <p:nvPr/>
        </p:nvSpPr>
        <p:spPr>
          <a:xfrm>
            <a:off x="345992" y="2279073"/>
            <a:ext cx="3006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00FF00"/>
                </a:highlight>
              </a:rPr>
              <a:t>More Data + Complex Tasks = Deeper Model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0F852E-B238-40CB-A721-0B4EDE841939}"/>
              </a:ext>
            </a:extLst>
          </p:cNvPr>
          <p:cNvSpPr txBox="1"/>
          <p:nvPr/>
        </p:nvSpPr>
        <p:spPr>
          <a:xfrm>
            <a:off x="345992" y="3636219"/>
            <a:ext cx="3006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0000"/>
                </a:highlight>
              </a:rPr>
              <a:t>Huge Number Of Parameters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400959-AC8A-4585-8D47-F067AB2917C4}"/>
              </a:ext>
            </a:extLst>
          </p:cNvPr>
          <p:cNvSpPr txBox="1"/>
          <p:nvPr/>
        </p:nvSpPr>
        <p:spPr>
          <a:xfrm>
            <a:off x="433737" y="4994563"/>
            <a:ext cx="3006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0000"/>
                </a:highlight>
              </a:rPr>
              <a:t>Forgetting Input </a:t>
            </a:r>
          </a:p>
        </p:txBody>
      </p:sp>
    </p:spTree>
    <p:extLst>
      <p:ext uri="{BB962C8B-B14F-4D97-AF65-F5344CB8AC3E}">
        <p14:creationId xmlns:p14="http://schemas.microsoft.com/office/powerpoint/2010/main" val="3848204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Tricks</a:t>
            </a:r>
            <a:br>
              <a:rPr lang="en-US" dirty="0"/>
            </a:br>
            <a:r>
              <a:rPr lang="en-US" dirty="0"/>
              <a:t>Residual Blocks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AutoShape 2" descr="SEO with Neural Networks and Deep Learning">
            <a:extLst>
              <a:ext uri="{FF2B5EF4-FFF2-40B4-BE49-F238E27FC236}">
                <a16:creationId xmlns:a16="http://schemas.microsoft.com/office/drawing/2014/main" id="{6A4F9AEA-72FF-46A4-A3D0-237B59AD13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40771D-2470-4E13-8509-2F88B2E2D2AC}"/>
              </a:ext>
            </a:extLst>
          </p:cNvPr>
          <p:cNvSpPr txBox="1"/>
          <p:nvPr/>
        </p:nvSpPr>
        <p:spPr>
          <a:xfrm>
            <a:off x="345992" y="2279073"/>
            <a:ext cx="3006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00FF00"/>
                </a:highlight>
              </a:rPr>
              <a:t>More Data + Complex Tasks = Deeper Model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0F852E-B238-40CB-A721-0B4EDE841939}"/>
              </a:ext>
            </a:extLst>
          </p:cNvPr>
          <p:cNvSpPr txBox="1"/>
          <p:nvPr/>
        </p:nvSpPr>
        <p:spPr>
          <a:xfrm>
            <a:off x="345992" y="3636219"/>
            <a:ext cx="3006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00FF00"/>
                </a:highlight>
              </a:rPr>
              <a:t>Huge Number Of Parameters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400959-AC8A-4585-8D47-F067AB2917C4}"/>
              </a:ext>
            </a:extLst>
          </p:cNvPr>
          <p:cNvSpPr txBox="1"/>
          <p:nvPr/>
        </p:nvSpPr>
        <p:spPr>
          <a:xfrm>
            <a:off x="433737" y="4994563"/>
            <a:ext cx="3006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0000"/>
                </a:highlight>
              </a:rPr>
              <a:t>Forgetting Input </a:t>
            </a:r>
          </a:p>
        </p:txBody>
      </p:sp>
      <p:pic>
        <p:nvPicPr>
          <p:cNvPr id="8198" name="Picture 6" descr="Remote Sensing | Free Full-Text | Pre-Trained AlexNet Architecture with  Pyramid Pooling and Supervision for High Spatial Resolution Remote Sensing  Image Scene Classification | HTML">
            <a:extLst>
              <a:ext uri="{FF2B5EF4-FFF2-40B4-BE49-F238E27FC236}">
                <a16:creationId xmlns:a16="http://schemas.microsoft.com/office/drawing/2014/main" id="{A41F4172-792D-4CD9-8CF9-370B6AF01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1" y="1937666"/>
            <a:ext cx="7807407" cy="376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BC55F27C-B77E-407A-9482-70223A31D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182" y="336368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2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1508B-C8FD-4342-A06D-D73298648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958CB-15C0-4A8B-B685-2B1C431FB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Why CNN?</a:t>
            </a:r>
          </a:p>
          <a:p>
            <a:r>
              <a:rPr lang="en-US" dirty="0"/>
              <a:t>Convolution Operation</a:t>
            </a:r>
          </a:p>
          <a:p>
            <a:r>
              <a:rPr lang="en-US" dirty="0"/>
              <a:t>CNN Tricks </a:t>
            </a:r>
          </a:p>
          <a:p>
            <a:r>
              <a:rPr lang="en-US" dirty="0"/>
              <a:t>Computer Vision Examples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7D5EC8-C340-4F56-A52A-4B948654F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508F0A-1B2E-4699-A38D-CB9C07E88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190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Tricks</a:t>
            </a:r>
            <a:br>
              <a:rPr lang="en-US" dirty="0"/>
            </a:br>
            <a:r>
              <a:rPr lang="en-US" dirty="0"/>
              <a:t>Residual Blocks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AutoShape 2" descr="SEO with Neural Networks and Deep Learning">
            <a:extLst>
              <a:ext uri="{FF2B5EF4-FFF2-40B4-BE49-F238E27FC236}">
                <a16:creationId xmlns:a16="http://schemas.microsoft.com/office/drawing/2014/main" id="{6A4F9AEA-72FF-46A4-A3D0-237B59AD13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40771D-2470-4E13-8509-2F88B2E2D2AC}"/>
              </a:ext>
            </a:extLst>
          </p:cNvPr>
          <p:cNvSpPr txBox="1"/>
          <p:nvPr/>
        </p:nvSpPr>
        <p:spPr>
          <a:xfrm>
            <a:off x="345992" y="2279073"/>
            <a:ext cx="3006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00FF00"/>
                </a:highlight>
              </a:rPr>
              <a:t>More Data + Complex Tasks = Deeper Model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0F852E-B238-40CB-A721-0B4EDE841939}"/>
              </a:ext>
            </a:extLst>
          </p:cNvPr>
          <p:cNvSpPr txBox="1"/>
          <p:nvPr/>
        </p:nvSpPr>
        <p:spPr>
          <a:xfrm>
            <a:off x="345992" y="3636219"/>
            <a:ext cx="3006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00FF00"/>
                </a:highlight>
              </a:rPr>
              <a:t>Huge Number Of Parameters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400959-AC8A-4585-8D47-F067AB2917C4}"/>
              </a:ext>
            </a:extLst>
          </p:cNvPr>
          <p:cNvSpPr txBox="1"/>
          <p:nvPr/>
        </p:nvSpPr>
        <p:spPr>
          <a:xfrm>
            <a:off x="433737" y="4994563"/>
            <a:ext cx="3006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00FF00"/>
                </a:highlight>
              </a:rPr>
              <a:t>Forgetting Input </a:t>
            </a:r>
          </a:p>
        </p:txBody>
      </p:sp>
      <p:pic>
        <p:nvPicPr>
          <p:cNvPr id="9220" name="Picture 4" descr="CNN Architectures | Data Science Portfolio">
            <a:extLst>
              <a:ext uri="{FF2B5EF4-FFF2-40B4-BE49-F238E27FC236}">
                <a16:creationId xmlns:a16="http://schemas.microsoft.com/office/drawing/2014/main" id="{B75EBAF8-FB8E-4978-98B8-95C75EF05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858" y="532673"/>
            <a:ext cx="6010706" cy="583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 descr="Close with solid fill">
            <a:extLst>
              <a:ext uri="{FF2B5EF4-FFF2-40B4-BE49-F238E27FC236}">
                <a16:creationId xmlns:a16="http://schemas.microsoft.com/office/drawing/2014/main" id="{6311A327-93DA-4607-BCF4-E63C11FD4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182" y="3363685"/>
            <a:ext cx="914400" cy="914400"/>
          </a:xfrm>
          <a:prstGeom prst="rect">
            <a:avLst/>
          </a:prstGeom>
        </p:spPr>
      </p:pic>
      <p:pic>
        <p:nvPicPr>
          <p:cNvPr id="13" name="Graphic 12" descr="Close with solid fill">
            <a:extLst>
              <a:ext uri="{FF2B5EF4-FFF2-40B4-BE49-F238E27FC236}">
                <a16:creationId xmlns:a16="http://schemas.microsoft.com/office/drawing/2014/main" id="{5D5E1DC1-B45D-4EEE-80B1-FE06CE1FB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2195" y="472202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414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Tricks</a:t>
            </a:r>
            <a:br>
              <a:rPr lang="en-US" dirty="0"/>
            </a:br>
            <a:r>
              <a:rPr lang="en-US" dirty="0"/>
              <a:t>One By One Conv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AutoShape 2" descr="SEO with Neural Networks and Deep Learning">
            <a:extLst>
              <a:ext uri="{FF2B5EF4-FFF2-40B4-BE49-F238E27FC236}">
                <a16:creationId xmlns:a16="http://schemas.microsoft.com/office/drawing/2014/main" id="{6A4F9AEA-72FF-46A4-A3D0-237B59AD13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40771D-2470-4E13-8509-2F88B2E2D2AC}"/>
              </a:ext>
            </a:extLst>
          </p:cNvPr>
          <p:cNvSpPr txBox="1"/>
          <p:nvPr/>
        </p:nvSpPr>
        <p:spPr>
          <a:xfrm>
            <a:off x="632320" y="3838853"/>
            <a:ext cx="3006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 like a fully connected layer</a:t>
            </a:r>
          </a:p>
        </p:txBody>
      </p:sp>
      <p:pic>
        <p:nvPicPr>
          <p:cNvPr id="10242" name="Picture 2" descr="1X1 Convolution, CNN, CV, Neural Networks | Analytics Vidhya">
            <a:extLst>
              <a:ext uri="{FF2B5EF4-FFF2-40B4-BE49-F238E27FC236}">
                <a16:creationId xmlns:a16="http://schemas.microsoft.com/office/drawing/2014/main" id="{93CBE5CF-15BC-4992-92C6-F3F9BDD75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734" y="1721665"/>
            <a:ext cx="6862247" cy="456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732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Tricks</a:t>
            </a:r>
            <a:br>
              <a:rPr lang="en-US" dirty="0"/>
            </a:br>
            <a:r>
              <a:rPr lang="en-US" dirty="0"/>
              <a:t>One By One Conv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AutoShape 2" descr="SEO with Neural Networks and Deep Learning">
            <a:extLst>
              <a:ext uri="{FF2B5EF4-FFF2-40B4-BE49-F238E27FC236}">
                <a16:creationId xmlns:a16="http://schemas.microsoft.com/office/drawing/2014/main" id="{6A4F9AEA-72FF-46A4-A3D0-237B59AD13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042727" y="389708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D77EF28-4D69-43EE-BC81-C965B26145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37" r="29682" b="30171"/>
          <a:stretch/>
        </p:blipFill>
        <p:spPr bwMode="auto">
          <a:xfrm>
            <a:off x="3210957" y="2492829"/>
            <a:ext cx="6498770" cy="187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FEB771B-EB5D-485F-94D1-82CCDFDE3D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6768" r="43051" b="45899"/>
          <a:stretch/>
        </p:blipFill>
        <p:spPr bwMode="auto">
          <a:xfrm>
            <a:off x="7826501" y="3896722"/>
            <a:ext cx="642258" cy="58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21264C81-F889-4944-8752-65AFCC9009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6768" r="43051" b="45899"/>
          <a:stretch/>
        </p:blipFill>
        <p:spPr bwMode="auto">
          <a:xfrm>
            <a:off x="7826501" y="2492829"/>
            <a:ext cx="642258" cy="58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85347726-C167-41DB-90A2-F0C1B2E106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4" t="14537" r="72830" b="30171"/>
          <a:stretch/>
        </p:blipFill>
        <p:spPr bwMode="auto">
          <a:xfrm>
            <a:off x="9870703" y="2492829"/>
            <a:ext cx="2105891" cy="187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C87492-554E-43B7-BD6C-5654B0EA3C2C}"/>
              </a:ext>
            </a:extLst>
          </p:cNvPr>
          <p:cNvSpPr txBox="1"/>
          <p:nvPr/>
        </p:nvSpPr>
        <p:spPr>
          <a:xfrm>
            <a:off x="4248726" y="4362161"/>
            <a:ext cx="102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X 6 X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0FF441-F2A2-484F-AB4B-E135CF91CBE0}"/>
              </a:ext>
            </a:extLst>
          </p:cNvPr>
          <p:cNvSpPr txBox="1"/>
          <p:nvPr/>
        </p:nvSpPr>
        <p:spPr>
          <a:xfrm>
            <a:off x="10568708" y="4362161"/>
            <a:ext cx="102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X 6 X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033BBF-7DF8-4E17-881B-D248CBA4F6DC}"/>
              </a:ext>
            </a:extLst>
          </p:cNvPr>
          <p:cNvSpPr txBox="1"/>
          <p:nvPr/>
        </p:nvSpPr>
        <p:spPr>
          <a:xfrm>
            <a:off x="7721599" y="4588989"/>
            <a:ext cx="102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1X1X3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58383C-BE8E-47AC-B46B-D0F5DEC912B0}"/>
              </a:ext>
            </a:extLst>
          </p:cNvPr>
          <p:cNvSpPr txBox="1"/>
          <p:nvPr/>
        </p:nvSpPr>
        <p:spPr>
          <a:xfrm>
            <a:off x="6801264" y="3290053"/>
            <a:ext cx="102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Filters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35401A-A354-44E6-B044-10BA8B7F8678}"/>
              </a:ext>
            </a:extLst>
          </p:cNvPr>
          <p:cNvSpPr txBox="1"/>
          <p:nvPr/>
        </p:nvSpPr>
        <p:spPr>
          <a:xfrm>
            <a:off x="443345" y="2967335"/>
            <a:ext cx="2767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Constructing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Pixel Level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Multi-Targets Model  </a:t>
            </a:r>
          </a:p>
        </p:txBody>
      </p:sp>
    </p:spTree>
    <p:extLst>
      <p:ext uri="{BB962C8B-B14F-4D97-AF65-F5344CB8AC3E}">
        <p14:creationId xmlns:p14="http://schemas.microsoft.com/office/powerpoint/2010/main" val="1471567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Tricks</a:t>
            </a:r>
            <a:br>
              <a:rPr lang="en-US" dirty="0"/>
            </a:br>
            <a:r>
              <a:rPr lang="en-US" dirty="0"/>
              <a:t>One By One Conv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AutoShape 2" descr="SEO with Neural Networks and Deep Learning">
            <a:extLst>
              <a:ext uri="{FF2B5EF4-FFF2-40B4-BE49-F238E27FC236}">
                <a16:creationId xmlns:a16="http://schemas.microsoft.com/office/drawing/2014/main" id="{6A4F9AEA-72FF-46A4-A3D0-237B59AD13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042727" y="389708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D77EF28-4D69-43EE-BC81-C965B26145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37" r="29682" b="30171"/>
          <a:stretch/>
        </p:blipFill>
        <p:spPr bwMode="auto">
          <a:xfrm>
            <a:off x="3210957" y="2492829"/>
            <a:ext cx="6498770" cy="187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FEB771B-EB5D-485F-94D1-82CCDFDE3D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6768" r="43051" b="45899"/>
          <a:stretch/>
        </p:blipFill>
        <p:spPr bwMode="auto">
          <a:xfrm>
            <a:off x="7826501" y="3896722"/>
            <a:ext cx="642258" cy="58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21264C81-F889-4944-8752-65AFCC9009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6768" r="43051" b="45899"/>
          <a:stretch/>
        </p:blipFill>
        <p:spPr bwMode="auto">
          <a:xfrm>
            <a:off x="7826501" y="2615266"/>
            <a:ext cx="642258" cy="58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C87492-554E-43B7-BD6C-5654B0EA3C2C}"/>
              </a:ext>
            </a:extLst>
          </p:cNvPr>
          <p:cNvSpPr txBox="1"/>
          <p:nvPr/>
        </p:nvSpPr>
        <p:spPr>
          <a:xfrm>
            <a:off x="4248726" y="4362161"/>
            <a:ext cx="102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X 6 X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0FF441-F2A2-484F-AB4B-E135CF91CBE0}"/>
              </a:ext>
            </a:extLst>
          </p:cNvPr>
          <p:cNvSpPr txBox="1"/>
          <p:nvPr/>
        </p:nvSpPr>
        <p:spPr>
          <a:xfrm>
            <a:off x="10629403" y="4458071"/>
            <a:ext cx="102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X 6 X 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033BBF-7DF8-4E17-881B-D248CBA4F6DC}"/>
              </a:ext>
            </a:extLst>
          </p:cNvPr>
          <p:cNvSpPr txBox="1"/>
          <p:nvPr/>
        </p:nvSpPr>
        <p:spPr>
          <a:xfrm>
            <a:off x="7699666" y="5222545"/>
            <a:ext cx="102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1X1X3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58383C-BE8E-47AC-B46B-D0F5DEC912B0}"/>
              </a:ext>
            </a:extLst>
          </p:cNvPr>
          <p:cNvSpPr txBox="1"/>
          <p:nvPr/>
        </p:nvSpPr>
        <p:spPr>
          <a:xfrm>
            <a:off x="6801264" y="3290053"/>
            <a:ext cx="102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Filters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35401A-A354-44E6-B044-10BA8B7F8678}"/>
              </a:ext>
            </a:extLst>
          </p:cNvPr>
          <p:cNvSpPr txBox="1"/>
          <p:nvPr/>
        </p:nvSpPr>
        <p:spPr>
          <a:xfrm>
            <a:off x="443345" y="3105834"/>
            <a:ext cx="2767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Controlling the number of channels  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A579DB05-7FCF-4543-B309-2153E07DF3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6768" r="43051" b="45899"/>
          <a:stretch/>
        </p:blipFill>
        <p:spPr bwMode="auto">
          <a:xfrm>
            <a:off x="7826501" y="4592083"/>
            <a:ext cx="642258" cy="58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83EA9DF4-D890-42F1-A0F6-57622B9140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6768" r="43051" b="45899"/>
          <a:stretch/>
        </p:blipFill>
        <p:spPr bwMode="auto">
          <a:xfrm>
            <a:off x="7826501" y="1932906"/>
            <a:ext cx="642258" cy="58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What is a 1X1 convolution? - Quora">
            <a:extLst>
              <a:ext uri="{FF2B5EF4-FFF2-40B4-BE49-F238E27FC236}">
                <a16:creationId xmlns:a16="http://schemas.microsoft.com/office/drawing/2014/main" id="{4FCC3293-6140-4951-9869-D425EE51CB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39" t="20417" r="2320" b="33240"/>
          <a:stretch/>
        </p:blipFill>
        <p:spPr bwMode="auto">
          <a:xfrm>
            <a:off x="9656122" y="2508212"/>
            <a:ext cx="1801109" cy="150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What is a 1X1 convolution? - Quora">
            <a:extLst>
              <a:ext uri="{FF2B5EF4-FFF2-40B4-BE49-F238E27FC236}">
                <a16:creationId xmlns:a16="http://schemas.microsoft.com/office/drawing/2014/main" id="{C2D3CF16-DEF5-4138-858D-C943C55C91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79" t="22707" r="2320" b="33240"/>
          <a:stretch/>
        </p:blipFill>
        <p:spPr bwMode="auto">
          <a:xfrm>
            <a:off x="9837047" y="2694402"/>
            <a:ext cx="1720291" cy="142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What is a 1X1 convolution? - Quora">
            <a:extLst>
              <a:ext uri="{FF2B5EF4-FFF2-40B4-BE49-F238E27FC236}">
                <a16:creationId xmlns:a16="http://schemas.microsoft.com/office/drawing/2014/main" id="{5F3BBE2D-DC86-4F80-BC5A-E32CA0CA5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79" t="22707" r="2320" b="33240"/>
          <a:stretch/>
        </p:blipFill>
        <p:spPr bwMode="auto">
          <a:xfrm>
            <a:off x="9963211" y="2779136"/>
            <a:ext cx="1720291" cy="142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What is a 1X1 convolution? - Quora">
            <a:extLst>
              <a:ext uri="{FF2B5EF4-FFF2-40B4-BE49-F238E27FC236}">
                <a16:creationId xmlns:a16="http://schemas.microsoft.com/office/drawing/2014/main" id="{DC5F9539-AE2D-4DF8-9996-F4FAF860F6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79" t="22707" r="2320" b="33240"/>
          <a:stretch/>
        </p:blipFill>
        <p:spPr bwMode="auto">
          <a:xfrm>
            <a:off x="10098133" y="2877200"/>
            <a:ext cx="1720291" cy="142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What is a 1X1 convolution? - Quora">
            <a:extLst>
              <a:ext uri="{FF2B5EF4-FFF2-40B4-BE49-F238E27FC236}">
                <a16:creationId xmlns:a16="http://schemas.microsoft.com/office/drawing/2014/main" id="{7BD14BD4-37B4-45D6-9E2E-608783E243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79" t="22707" r="2320" b="33240"/>
          <a:stretch/>
        </p:blipFill>
        <p:spPr bwMode="auto">
          <a:xfrm>
            <a:off x="10242780" y="2975264"/>
            <a:ext cx="1720291" cy="142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716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Tricks</a:t>
            </a:r>
            <a:br>
              <a:rPr lang="en-US" dirty="0"/>
            </a:br>
            <a:r>
              <a:rPr lang="en-US" dirty="0"/>
              <a:t>Inception Network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24</a:t>
            </a:fld>
            <a:endParaRPr lang="en-US" dirty="0"/>
          </a:p>
        </p:txBody>
      </p:sp>
      <p:pic>
        <p:nvPicPr>
          <p:cNvPr id="1028" name="Picture 4" descr="Inception Module Explained | Papers With Code">
            <a:extLst>
              <a:ext uri="{FF2B5EF4-FFF2-40B4-BE49-F238E27FC236}">
                <a16:creationId xmlns:a16="http://schemas.microsoft.com/office/drawing/2014/main" id="{F434A586-97AA-4C99-9A99-CBE5954BF1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02" r="49238" b="26578"/>
          <a:stretch/>
        </p:blipFill>
        <p:spPr bwMode="auto">
          <a:xfrm>
            <a:off x="2265556" y="2021204"/>
            <a:ext cx="7660888" cy="340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352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Tricks</a:t>
            </a:r>
            <a:br>
              <a:rPr lang="en-US" dirty="0"/>
            </a:br>
            <a:r>
              <a:rPr lang="en-US" dirty="0"/>
              <a:t>Inception Network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3EE106-FFDB-4C33-BBE5-700E243B4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574" y="1858711"/>
            <a:ext cx="8332851" cy="33070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62F4D5-F6EA-40DA-9FD7-C76A77ADC4EC}"/>
              </a:ext>
            </a:extLst>
          </p:cNvPr>
          <p:cNvSpPr txBox="1"/>
          <p:nvPr/>
        </p:nvSpPr>
        <p:spPr>
          <a:xfrm>
            <a:off x="5550408" y="2788920"/>
            <a:ext cx="183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Conv 5 X5 X192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671EBD-4905-4207-B16D-79D466D57FD2}"/>
              </a:ext>
            </a:extLst>
          </p:cNvPr>
          <p:cNvSpPr txBox="1"/>
          <p:nvPr/>
        </p:nvSpPr>
        <p:spPr>
          <a:xfrm>
            <a:off x="5577840" y="3326275"/>
            <a:ext cx="1837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32</a:t>
            </a:r>
          </a:p>
          <a:p>
            <a:pPr algn="ctr"/>
            <a:r>
              <a:rPr lang="en-US" dirty="0"/>
              <a:t>Same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83B8A6-F4AD-4F24-B9E3-12A8AF388871}"/>
              </a:ext>
            </a:extLst>
          </p:cNvPr>
          <p:cNvSpPr txBox="1"/>
          <p:nvPr/>
        </p:nvSpPr>
        <p:spPr>
          <a:xfrm>
            <a:off x="5157216" y="5437881"/>
            <a:ext cx="2679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28 X 28 X 192 X 5 X 5 X 32 = 120M Operations</a:t>
            </a:r>
          </a:p>
        </p:txBody>
      </p:sp>
    </p:spTree>
    <p:extLst>
      <p:ext uri="{BB962C8B-B14F-4D97-AF65-F5344CB8AC3E}">
        <p14:creationId xmlns:p14="http://schemas.microsoft.com/office/powerpoint/2010/main" val="2150808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Tricks</a:t>
            </a:r>
            <a:br>
              <a:rPr lang="en-US" dirty="0"/>
            </a:br>
            <a:r>
              <a:rPr lang="en-US" dirty="0"/>
              <a:t>Inception Network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26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83B8A6-F4AD-4F24-B9E3-12A8AF388871}"/>
              </a:ext>
            </a:extLst>
          </p:cNvPr>
          <p:cNvSpPr txBox="1"/>
          <p:nvPr/>
        </p:nvSpPr>
        <p:spPr>
          <a:xfrm>
            <a:off x="2878074" y="4622533"/>
            <a:ext cx="2869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28 X 28 X 192 X 1 X 1 X 16 = 2.4M Operations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161213-9550-4C75-99B5-437C737084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1" r="6846"/>
          <a:stretch/>
        </p:blipFill>
        <p:spPr>
          <a:xfrm>
            <a:off x="1097279" y="1759868"/>
            <a:ext cx="6117337" cy="2895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BC52F6-077C-4A72-9A0D-2BFD60774D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93" r="6846"/>
          <a:stretch/>
        </p:blipFill>
        <p:spPr>
          <a:xfrm>
            <a:off x="7473696" y="1759868"/>
            <a:ext cx="3572256" cy="2895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7FD128-7281-4040-80B5-20C78B6432E1}"/>
              </a:ext>
            </a:extLst>
          </p:cNvPr>
          <p:cNvSpPr txBox="1"/>
          <p:nvPr/>
        </p:nvSpPr>
        <p:spPr>
          <a:xfrm>
            <a:off x="844296" y="4076456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28 X 28 X 192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FBCD93-1CFD-432C-8264-724EDB30709E}"/>
              </a:ext>
            </a:extLst>
          </p:cNvPr>
          <p:cNvSpPr txBox="1"/>
          <p:nvPr/>
        </p:nvSpPr>
        <p:spPr>
          <a:xfrm>
            <a:off x="3230880" y="2590743"/>
            <a:ext cx="216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 X 1 X 192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B79DC0-D532-4C18-A2A4-C9B6124D2D8A}"/>
              </a:ext>
            </a:extLst>
          </p:cNvPr>
          <p:cNvSpPr txBox="1"/>
          <p:nvPr/>
        </p:nvSpPr>
        <p:spPr>
          <a:xfrm>
            <a:off x="3230880" y="3016539"/>
            <a:ext cx="2164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</a:t>
            </a:r>
          </a:p>
          <a:p>
            <a:pPr algn="ctr"/>
            <a:r>
              <a:rPr lang="en-US" dirty="0"/>
              <a:t>Same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E2737A-C296-4D29-BE8E-B1D963DDDB81}"/>
              </a:ext>
            </a:extLst>
          </p:cNvPr>
          <p:cNvSpPr txBox="1"/>
          <p:nvPr/>
        </p:nvSpPr>
        <p:spPr>
          <a:xfrm>
            <a:off x="8881872" y="3820579"/>
            <a:ext cx="216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28 X 28 X 32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28925A-0823-4DC6-8D4C-117C68FB07FB}"/>
              </a:ext>
            </a:extLst>
          </p:cNvPr>
          <p:cNvSpPr txBox="1"/>
          <p:nvPr/>
        </p:nvSpPr>
        <p:spPr>
          <a:xfrm>
            <a:off x="5102353" y="3891790"/>
            <a:ext cx="216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28 X 28 X 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4D83EA-AC01-46D7-B2C2-8B0E71C80EA7}"/>
              </a:ext>
            </a:extLst>
          </p:cNvPr>
          <p:cNvSpPr txBox="1"/>
          <p:nvPr/>
        </p:nvSpPr>
        <p:spPr>
          <a:xfrm>
            <a:off x="7088124" y="2590743"/>
            <a:ext cx="216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 X 5 X 16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4526CF-741F-4BA9-A614-F902EC9A3FEC}"/>
              </a:ext>
            </a:extLst>
          </p:cNvPr>
          <p:cNvSpPr txBox="1"/>
          <p:nvPr/>
        </p:nvSpPr>
        <p:spPr>
          <a:xfrm>
            <a:off x="7167373" y="3025577"/>
            <a:ext cx="2164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32</a:t>
            </a:r>
          </a:p>
          <a:p>
            <a:pPr algn="ctr"/>
            <a:r>
              <a:rPr lang="en-US" dirty="0"/>
              <a:t>Same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178A9C-6411-40CE-BEA8-AE735D0416D4}"/>
              </a:ext>
            </a:extLst>
          </p:cNvPr>
          <p:cNvSpPr txBox="1"/>
          <p:nvPr/>
        </p:nvSpPr>
        <p:spPr>
          <a:xfrm>
            <a:off x="6909817" y="4622533"/>
            <a:ext cx="2679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28 X 28 X 16 X 5 X 5 X 32 = 10M Operations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C131A7-1AA6-46C0-A1B3-0D0E4B1894EB}"/>
              </a:ext>
            </a:extLst>
          </p:cNvPr>
          <p:cNvSpPr txBox="1"/>
          <p:nvPr/>
        </p:nvSpPr>
        <p:spPr>
          <a:xfrm>
            <a:off x="5191888" y="5466704"/>
            <a:ext cx="216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12.4M &lt;&lt;&lt; 120M</a:t>
            </a:r>
          </a:p>
        </p:txBody>
      </p:sp>
    </p:spTree>
    <p:extLst>
      <p:ext uri="{BB962C8B-B14F-4D97-AF65-F5344CB8AC3E}">
        <p14:creationId xmlns:p14="http://schemas.microsoft.com/office/powerpoint/2010/main" val="2357539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Tricks</a:t>
            </a:r>
            <a:br>
              <a:rPr lang="en-US" dirty="0"/>
            </a:br>
            <a:r>
              <a:rPr lang="en-US" dirty="0"/>
              <a:t>Inception Network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27</a:t>
            </a:fld>
            <a:endParaRPr lang="en-US" dirty="0"/>
          </a:p>
        </p:txBody>
      </p:sp>
      <p:pic>
        <p:nvPicPr>
          <p:cNvPr id="1028" name="Picture 4" descr="Inception Module Explained | Papers With Code">
            <a:extLst>
              <a:ext uri="{FF2B5EF4-FFF2-40B4-BE49-F238E27FC236}">
                <a16:creationId xmlns:a16="http://schemas.microsoft.com/office/drawing/2014/main" id="{F434A586-97AA-4C99-9A99-CBE5954BF1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64" t="14628" r="985" b="25025"/>
          <a:stretch/>
        </p:blipFill>
        <p:spPr bwMode="auto">
          <a:xfrm>
            <a:off x="2575560" y="1819656"/>
            <a:ext cx="7040880" cy="385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2654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Tricks</a:t>
            </a:r>
            <a:br>
              <a:rPr lang="en-US" dirty="0"/>
            </a:br>
            <a:r>
              <a:rPr lang="en-US" dirty="0"/>
              <a:t>Dilated Conv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28</a:t>
            </a:fld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E4EC9BA-1763-4427-8C06-BAE2195D6A3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120" y="1533138"/>
            <a:ext cx="5364480" cy="455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854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Tricks</a:t>
            </a:r>
            <a:br>
              <a:rPr lang="en-US" dirty="0"/>
            </a:br>
            <a:r>
              <a:rPr lang="en-US" dirty="0"/>
              <a:t>Dilated Conv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29</a:t>
            </a:fld>
            <a:endParaRPr lang="en-US" dirty="0"/>
          </a:p>
        </p:txBody>
      </p:sp>
      <p:pic>
        <p:nvPicPr>
          <p:cNvPr id="4100" name="Picture 4" descr="Dilated convolution. On the left, we have the dilated convolution with... |  Download Scientific Diagram">
            <a:extLst>
              <a:ext uri="{FF2B5EF4-FFF2-40B4-BE49-F238E27FC236}">
                <a16:creationId xmlns:a16="http://schemas.microsoft.com/office/drawing/2014/main" id="{E855CD90-9EB1-4B63-BEF0-D04686943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370" y="1343216"/>
            <a:ext cx="7807131" cy="369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3B9BD8-26CB-496F-A353-B3EE48613E07}"/>
              </a:ext>
            </a:extLst>
          </p:cNvPr>
          <p:cNvSpPr txBox="1"/>
          <p:nvPr/>
        </p:nvSpPr>
        <p:spPr>
          <a:xfrm>
            <a:off x="838200" y="2276856"/>
            <a:ext cx="307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Respective Field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517DD4-830E-4831-8406-558555863913}"/>
              </a:ext>
            </a:extLst>
          </p:cNvPr>
          <p:cNvSpPr txBox="1"/>
          <p:nvPr/>
        </p:nvSpPr>
        <p:spPr>
          <a:xfrm>
            <a:off x="838200" y="3028967"/>
            <a:ext cx="3078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Receptive Field (RF) is defined as the size of the region in the input that produces the feature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D39FF60-CCC0-415B-9D11-71F421567731}"/>
              </a:ext>
            </a:extLst>
          </p:cNvPr>
          <p:cNvCxnSpPr>
            <a:stCxn id="6" idx="2"/>
            <a:endCxn id="10" idx="0"/>
          </p:cNvCxnSpPr>
          <p:nvPr/>
        </p:nvCxnSpPr>
        <p:spPr>
          <a:xfrm>
            <a:off x="2377440" y="2646188"/>
            <a:ext cx="0" cy="382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A2A3582-B28F-4D09-A317-C19B8FAA3B92}"/>
              </a:ext>
            </a:extLst>
          </p:cNvPr>
          <p:cNvSpPr txBox="1"/>
          <p:nvPr/>
        </p:nvSpPr>
        <p:spPr>
          <a:xfrm>
            <a:off x="771144" y="4612075"/>
            <a:ext cx="307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RF = r X (F-1) + 1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9257C7-9916-4CA2-AF22-D69119A75076}"/>
              </a:ext>
            </a:extLst>
          </p:cNvPr>
          <p:cNvSpPr txBox="1"/>
          <p:nvPr/>
        </p:nvSpPr>
        <p:spPr>
          <a:xfrm>
            <a:off x="4038600" y="4851550"/>
            <a:ext cx="307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RF = 1 X (3-1) + 1 =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39596E-9731-43A3-A291-E6E3A53D3049}"/>
              </a:ext>
            </a:extLst>
          </p:cNvPr>
          <p:cNvSpPr txBox="1"/>
          <p:nvPr/>
        </p:nvSpPr>
        <p:spPr>
          <a:xfrm>
            <a:off x="6541008" y="4851550"/>
            <a:ext cx="307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RF = 2 X (3-1) + 1 = 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EE35BF-175A-405F-8959-B96B3C3ED2AE}"/>
              </a:ext>
            </a:extLst>
          </p:cNvPr>
          <p:cNvSpPr txBox="1"/>
          <p:nvPr/>
        </p:nvSpPr>
        <p:spPr>
          <a:xfrm>
            <a:off x="9071911" y="4851550"/>
            <a:ext cx="307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RF = 3 X (3-1) + 1 = 7</a:t>
            </a:r>
          </a:p>
        </p:txBody>
      </p:sp>
    </p:spTree>
    <p:extLst>
      <p:ext uri="{BB962C8B-B14F-4D97-AF65-F5344CB8AC3E}">
        <p14:creationId xmlns:p14="http://schemas.microsoft.com/office/powerpoint/2010/main" val="3210061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CNN?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 descr="World Elephant Day: The rewilding of Rivaldo in Tamil Nadu gives hope for  radical change">
            <a:extLst>
              <a:ext uri="{FF2B5EF4-FFF2-40B4-BE49-F238E27FC236}">
                <a16:creationId xmlns:a16="http://schemas.microsoft.com/office/drawing/2014/main" id="{F3A9CFF9-04A3-489A-8E88-EA59FC10B2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1" r="17048"/>
          <a:stretch/>
        </p:blipFill>
        <p:spPr bwMode="auto">
          <a:xfrm>
            <a:off x="2900550" y="1931315"/>
            <a:ext cx="1491343" cy="138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546F78-1848-4AFE-9C1B-9A8F26CFEA36}"/>
              </a:ext>
            </a:extLst>
          </p:cNvPr>
          <p:cNvCxnSpPr>
            <a:stCxn id="1026" idx="3"/>
          </p:cNvCxnSpPr>
          <p:nvPr/>
        </p:nvCxnSpPr>
        <p:spPr>
          <a:xfrm flipV="1">
            <a:off x="4391893" y="2623316"/>
            <a:ext cx="587828" cy="2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F43D211-D80B-444B-B5FE-EEE0B012A8F4}"/>
              </a:ext>
            </a:extLst>
          </p:cNvPr>
          <p:cNvSpPr/>
          <p:nvPr/>
        </p:nvSpPr>
        <p:spPr>
          <a:xfrm>
            <a:off x="5334992" y="2281635"/>
            <a:ext cx="1096488" cy="6719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E762C0-3327-474D-9789-B7F644859B13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6431480" y="2617591"/>
            <a:ext cx="7481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F8F962D-2C21-48F2-95CC-A4A0D6ED593B}"/>
              </a:ext>
            </a:extLst>
          </p:cNvPr>
          <p:cNvSpPr txBox="1"/>
          <p:nvPr/>
        </p:nvSpPr>
        <p:spPr>
          <a:xfrm>
            <a:off x="7179626" y="2440993"/>
            <a:ext cx="1096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Elephant</a:t>
            </a:r>
          </a:p>
        </p:txBody>
      </p:sp>
      <p:pic>
        <p:nvPicPr>
          <p:cNvPr id="1028" name="Picture 4" descr="C&amp;amp;C Grid Single Black - Cubes and Corflute Enclosures">
            <a:extLst>
              <a:ext uri="{FF2B5EF4-FFF2-40B4-BE49-F238E27FC236}">
                <a16:creationId xmlns:a16="http://schemas.microsoft.com/office/drawing/2014/main" id="{3FEAEAA1-3004-44FD-96DF-CA0C84692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549" y="3402206"/>
            <a:ext cx="1491343" cy="149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6EAAF6-3EB5-4E4B-8E96-7396CC8B36D7}"/>
              </a:ext>
            </a:extLst>
          </p:cNvPr>
          <p:cNvSpPr txBox="1"/>
          <p:nvPr/>
        </p:nvSpPr>
        <p:spPr>
          <a:xfrm>
            <a:off x="2999262" y="4893549"/>
            <a:ext cx="1293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500X 500 X 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2EE44F-4343-4F50-943F-983330B1D97A}"/>
              </a:ext>
            </a:extLst>
          </p:cNvPr>
          <p:cNvSpPr txBox="1"/>
          <p:nvPr/>
        </p:nvSpPr>
        <p:spPr>
          <a:xfrm>
            <a:off x="4757883" y="5329043"/>
            <a:ext cx="832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750000</a:t>
            </a:r>
          </a:p>
        </p:txBody>
      </p:sp>
      <p:pic>
        <p:nvPicPr>
          <p:cNvPr id="1030" name="Picture 6" descr="4. Fully Connected Deep Networks - TensorFlow for Deep Learning [Book]">
            <a:extLst>
              <a:ext uri="{FF2B5EF4-FFF2-40B4-BE49-F238E27FC236}">
                <a16:creationId xmlns:a16="http://schemas.microsoft.com/office/drawing/2014/main" id="{FA84F34B-F04C-4FD2-A4FB-C5CE3F3FB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456" y="3016635"/>
            <a:ext cx="2109557" cy="226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700381E-5F7C-4BE2-98BE-443A1EE702A6}"/>
              </a:ext>
            </a:extLst>
          </p:cNvPr>
          <p:cNvSpPr txBox="1"/>
          <p:nvPr/>
        </p:nvSpPr>
        <p:spPr>
          <a:xfrm>
            <a:off x="6201806" y="5342208"/>
            <a:ext cx="832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1000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5B7FB841-8D1E-4279-BFE9-57ECE2AF04D8}"/>
              </a:ext>
            </a:extLst>
          </p:cNvPr>
          <p:cNvSpPr/>
          <p:nvPr/>
        </p:nvSpPr>
        <p:spPr>
          <a:xfrm>
            <a:off x="7858828" y="3806131"/>
            <a:ext cx="729672" cy="683491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1B65E5-3932-4335-8AD0-BE1A1036C0DD}"/>
              </a:ext>
            </a:extLst>
          </p:cNvPr>
          <p:cNvSpPr txBox="1"/>
          <p:nvPr/>
        </p:nvSpPr>
        <p:spPr>
          <a:xfrm>
            <a:off x="8885712" y="3963210"/>
            <a:ext cx="1096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Elephant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8ED15C7-CBF3-4040-9174-94ECE0D4B850}"/>
              </a:ext>
            </a:extLst>
          </p:cNvPr>
          <p:cNvCxnSpPr>
            <a:stCxn id="17" idx="6"/>
          </p:cNvCxnSpPr>
          <p:nvPr/>
        </p:nvCxnSpPr>
        <p:spPr>
          <a:xfrm flipV="1">
            <a:off x="8588500" y="4147876"/>
            <a:ext cx="397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1F13586-5725-4394-AF26-398E2FF9BB7F}"/>
              </a:ext>
            </a:extLst>
          </p:cNvPr>
          <p:cNvCxnSpPr>
            <a:stCxn id="1028" idx="3"/>
            <a:endCxn id="1030" idx="1"/>
          </p:cNvCxnSpPr>
          <p:nvPr/>
        </p:nvCxnSpPr>
        <p:spPr>
          <a:xfrm flipV="1">
            <a:off x="4391892" y="4147877"/>
            <a:ext cx="4365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6E8946-70B5-4D97-A617-2B2A89CD0ADF}"/>
              </a:ext>
            </a:extLst>
          </p:cNvPr>
          <p:cNvCxnSpPr>
            <a:stCxn id="1030" idx="3"/>
            <a:endCxn id="17" idx="2"/>
          </p:cNvCxnSpPr>
          <p:nvPr/>
        </p:nvCxnSpPr>
        <p:spPr>
          <a:xfrm>
            <a:off x="6938013" y="4147877"/>
            <a:ext cx="9208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176F4CF-1E41-4563-8E2C-25BC5C8099AD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6904898" y="3534679"/>
            <a:ext cx="953930" cy="613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118FF03-AA38-4D59-8E2A-A825283B45B8}"/>
              </a:ext>
            </a:extLst>
          </p:cNvPr>
          <p:cNvCxnSpPr>
            <a:endCxn id="17" idx="2"/>
          </p:cNvCxnSpPr>
          <p:nvPr/>
        </p:nvCxnSpPr>
        <p:spPr>
          <a:xfrm>
            <a:off x="6871783" y="3829680"/>
            <a:ext cx="987045" cy="318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98F2FC8-5F90-497D-AF72-E66B89A245F3}"/>
              </a:ext>
            </a:extLst>
          </p:cNvPr>
          <p:cNvCxnSpPr>
            <a:cxnSpLocks/>
          </p:cNvCxnSpPr>
          <p:nvPr/>
        </p:nvCxnSpPr>
        <p:spPr>
          <a:xfrm flipV="1">
            <a:off x="6904898" y="4114388"/>
            <a:ext cx="953930" cy="325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AE4A534-FC5B-47F3-A12D-3D93E86650AA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6921456" y="4147877"/>
            <a:ext cx="937372" cy="5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5C86E52-04A3-4BD9-86D6-8AF584FA10A2}"/>
              </a:ext>
            </a:extLst>
          </p:cNvPr>
          <p:cNvSpPr txBox="1"/>
          <p:nvPr/>
        </p:nvSpPr>
        <p:spPr>
          <a:xfrm>
            <a:off x="5599382" y="5807945"/>
            <a:ext cx="832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750M</a:t>
            </a:r>
          </a:p>
        </p:txBody>
      </p:sp>
    </p:spTree>
    <p:extLst>
      <p:ext uri="{BB962C8B-B14F-4D97-AF65-F5344CB8AC3E}">
        <p14:creationId xmlns:p14="http://schemas.microsoft.com/office/powerpoint/2010/main" val="2221981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Tricks</a:t>
            </a:r>
            <a:br>
              <a:rPr lang="en-US" dirty="0"/>
            </a:br>
            <a:r>
              <a:rPr lang="en-US" dirty="0"/>
              <a:t>Dilated Conv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30</a:t>
            </a:fld>
            <a:endParaRPr lang="en-US" dirty="0"/>
          </a:p>
        </p:txBody>
      </p:sp>
      <p:pic>
        <p:nvPicPr>
          <p:cNvPr id="7170" name="Picture 2" descr="receptive-fields-semantic-segmentation">
            <a:extLst>
              <a:ext uri="{FF2B5EF4-FFF2-40B4-BE49-F238E27FC236}">
                <a16:creationId xmlns:a16="http://schemas.microsoft.com/office/drawing/2014/main" id="{313134A1-4A65-4E3D-A2E6-494108F98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06" y="1901000"/>
            <a:ext cx="10086787" cy="374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6021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Computer Vision Examples</a:t>
            </a:r>
            <a:br>
              <a:rPr lang="en-US" dirty="0"/>
            </a:br>
            <a:r>
              <a:rPr lang="en-US" dirty="0"/>
              <a:t>Localization VS Detection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31</a:t>
            </a:fld>
            <a:endParaRPr lang="en-US" dirty="0"/>
          </a:p>
        </p:txBody>
      </p:sp>
      <p:pic>
        <p:nvPicPr>
          <p:cNvPr id="1026" name="Picture 2" descr="021 CNN Object Localization - Master Data Science">
            <a:extLst>
              <a:ext uri="{FF2B5EF4-FFF2-40B4-BE49-F238E27FC236}">
                <a16:creationId xmlns:a16="http://schemas.microsoft.com/office/drawing/2014/main" id="{DAA5D6F6-55DB-4221-8E1C-1F7A15512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548" y="1592109"/>
            <a:ext cx="9518904" cy="474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3774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Computer Vision Examples</a:t>
            </a:r>
            <a:br>
              <a:rPr lang="en-US" dirty="0"/>
            </a:br>
            <a:r>
              <a:rPr lang="en-US" dirty="0"/>
              <a:t>Localization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32</a:t>
            </a:fld>
            <a:endParaRPr lang="en-US" dirty="0"/>
          </a:p>
        </p:txBody>
      </p:sp>
      <p:pic>
        <p:nvPicPr>
          <p:cNvPr id="7" name="Picture 2" descr="021 CNN Object Localization - Master Data Science">
            <a:extLst>
              <a:ext uri="{FF2B5EF4-FFF2-40B4-BE49-F238E27FC236}">
                <a16:creationId xmlns:a16="http://schemas.microsoft.com/office/drawing/2014/main" id="{A64589D4-FBFF-4A31-BCD9-9B8FC89924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" t="2079" r="74606" b="38321"/>
          <a:stretch/>
        </p:blipFill>
        <p:spPr bwMode="auto">
          <a:xfrm>
            <a:off x="3019669" y="1601303"/>
            <a:ext cx="1291986" cy="152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487F3F-E60C-4880-82AF-A535886C7C77}"/>
              </a:ext>
            </a:extLst>
          </p:cNvPr>
          <p:cNvSpPr txBox="1"/>
          <p:nvPr/>
        </p:nvSpPr>
        <p:spPr>
          <a:xfrm>
            <a:off x="3259917" y="3145013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Input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005ECD-280E-4BA3-A1C9-371A6E1152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096" t="21012" r="6846" b="27909"/>
          <a:stretch/>
        </p:blipFill>
        <p:spPr>
          <a:xfrm>
            <a:off x="4824837" y="1933470"/>
            <a:ext cx="1100621" cy="10576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E7716A-E85E-4773-B3CA-62889F214045}"/>
              </a:ext>
            </a:extLst>
          </p:cNvPr>
          <p:cNvSpPr txBox="1"/>
          <p:nvPr/>
        </p:nvSpPr>
        <p:spPr>
          <a:xfrm>
            <a:off x="4582905" y="2991126"/>
            <a:ext cx="1366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 Layers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5414DB-EAF3-424C-B45F-C849F8B5E247}"/>
              </a:ext>
            </a:extLst>
          </p:cNvPr>
          <p:cNvCxnSpPr>
            <a:cxnSpLocks/>
          </p:cNvCxnSpPr>
          <p:nvPr/>
        </p:nvCxnSpPr>
        <p:spPr>
          <a:xfrm>
            <a:off x="4273813" y="2455149"/>
            <a:ext cx="4719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id="{1F1E89A8-3F72-46CB-ABC1-43741192F5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53" r="15579" b="48841"/>
          <a:stretch/>
        </p:blipFill>
        <p:spPr bwMode="auto">
          <a:xfrm>
            <a:off x="6388962" y="1870315"/>
            <a:ext cx="303618" cy="112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16ED5C3-D14D-466D-A4C2-112F0710AB83}"/>
              </a:ext>
            </a:extLst>
          </p:cNvPr>
          <p:cNvSpPr txBox="1"/>
          <p:nvPr/>
        </p:nvSpPr>
        <p:spPr>
          <a:xfrm>
            <a:off x="6716839" y="3021903"/>
            <a:ext cx="1196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Output Layer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0EA22F-D473-40B6-9AD9-AA141BD8C4A1}"/>
              </a:ext>
            </a:extLst>
          </p:cNvPr>
          <p:cNvSpPr txBox="1"/>
          <p:nvPr/>
        </p:nvSpPr>
        <p:spPr>
          <a:xfrm>
            <a:off x="6002773" y="3037484"/>
            <a:ext cx="103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FC Layer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9AB609-3E96-4023-9AD1-538617A44125}"/>
              </a:ext>
            </a:extLst>
          </p:cNvPr>
          <p:cNvSpPr txBox="1"/>
          <p:nvPr/>
        </p:nvSpPr>
        <p:spPr>
          <a:xfrm>
            <a:off x="6694201" y="1559053"/>
            <a:ext cx="1320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SoftMax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4CC900-7846-4CAD-AA6D-27C1D0FC35B6}"/>
              </a:ext>
            </a:extLst>
          </p:cNvPr>
          <p:cNvSpPr txBox="1"/>
          <p:nvPr/>
        </p:nvSpPr>
        <p:spPr>
          <a:xfrm>
            <a:off x="1155061" y="2169910"/>
            <a:ext cx="1291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Classification model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2D54F29-4FC0-46B8-8393-32EEFBF10601}"/>
              </a:ext>
            </a:extLst>
          </p:cNvPr>
          <p:cNvCxnSpPr/>
          <p:nvPr/>
        </p:nvCxnSpPr>
        <p:spPr>
          <a:xfrm>
            <a:off x="7493596" y="2468114"/>
            <a:ext cx="6041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E997113-C5EA-4E4F-906E-ACAE046C7566}"/>
              </a:ext>
            </a:extLst>
          </p:cNvPr>
          <p:cNvSpPr txBox="1"/>
          <p:nvPr/>
        </p:nvSpPr>
        <p:spPr>
          <a:xfrm>
            <a:off x="7937406" y="2285872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Car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31C9C82-9E8C-4574-B8D9-318D34853C57}"/>
              </a:ext>
            </a:extLst>
          </p:cNvPr>
          <p:cNvCxnSpPr>
            <a:cxnSpLocks/>
          </p:cNvCxnSpPr>
          <p:nvPr/>
        </p:nvCxnSpPr>
        <p:spPr>
          <a:xfrm>
            <a:off x="5889253" y="2461245"/>
            <a:ext cx="4719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63BBC27-D1B5-49F8-B59A-619A6F3ECEB9}"/>
              </a:ext>
            </a:extLst>
          </p:cNvPr>
          <p:cNvCxnSpPr>
            <a:cxnSpLocks/>
          </p:cNvCxnSpPr>
          <p:nvPr/>
        </p:nvCxnSpPr>
        <p:spPr>
          <a:xfrm>
            <a:off x="6663445" y="2467341"/>
            <a:ext cx="4719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id="{F7A0FD0C-26A1-4EDD-B594-34800A2D8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53" r="15579" b="48841"/>
          <a:stretch/>
        </p:blipFill>
        <p:spPr bwMode="auto">
          <a:xfrm>
            <a:off x="7163184" y="1892075"/>
            <a:ext cx="303618" cy="112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021 CNN Object Localization - Master Data Science">
            <a:extLst>
              <a:ext uri="{FF2B5EF4-FFF2-40B4-BE49-F238E27FC236}">
                <a16:creationId xmlns:a16="http://schemas.microsoft.com/office/drawing/2014/main" id="{A0B86120-BCCF-4618-8A7B-AAA5E19AD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2" t="2079" r="37426" b="38321"/>
          <a:stretch/>
        </p:blipFill>
        <p:spPr bwMode="auto">
          <a:xfrm>
            <a:off x="2285302" y="3788328"/>
            <a:ext cx="2043835" cy="167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42A3918C-85CB-48B0-AA53-7A32746F1414}"/>
              </a:ext>
            </a:extLst>
          </p:cNvPr>
          <p:cNvSpPr txBox="1"/>
          <p:nvPr/>
        </p:nvSpPr>
        <p:spPr>
          <a:xfrm>
            <a:off x="3019669" y="5433302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Input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80E0C76-FCD2-42AC-9DCE-2039778F4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096" t="21012" r="6846" b="27909"/>
          <a:stretch/>
        </p:blipFill>
        <p:spPr>
          <a:xfrm>
            <a:off x="4902152" y="4075879"/>
            <a:ext cx="1100621" cy="1057656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12CDFD6A-9B53-4A3E-BC96-2405A91AC430}"/>
              </a:ext>
            </a:extLst>
          </p:cNvPr>
          <p:cNvSpPr txBox="1"/>
          <p:nvPr/>
        </p:nvSpPr>
        <p:spPr>
          <a:xfrm>
            <a:off x="4660220" y="5133535"/>
            <a:ext cx="1366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 Layers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7C1D9D6-058E-453B-BE11-0E1946665ADC}"/>
              </a:ext>
            </a:extLst>
          </p:cNvPr>
          <p:cNvCxnSpPr>
            <a:cxnSpLocks/>
          </p:cNvCxnSpPr>
          <p:nvPr/>
        </p:nvCxnSpPr>
        <p:spPr>
          <a:xfrm>
            <a:off x="4351128" y="4597558"/>
            <a:ext cx="4719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id="{460BFC12-A202-4367-94D4-55496CBABB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53" r="15579" b="48841"/>
          <a:stretch/>
        </p:blipFill>
        <p:spPr bwMode="auto">
          <a:xfrm>
            <a:off x="6466277" y="4012724"/>
            <a:ext cx="303618" cy="112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1AB3040-AF94-475E-8916-8FAD4BC4478A}"/>
              </a:ext>
            </a:extLst>
          </p:cNvPr>
          <p:cNvSpPr txBox="1"/>
          <p:nvPr/>
        </p:nvSpPr>
        <p:spPr>
          <a:xfrm>
            <a:off x="6080088" y="5179893"/>
            <a:ext cx="103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FC Layer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2D87A31-2C06-4E28-933D-E62E693DBF2D}"/>
              </a:ext>
            </a:extLst>
          </p:cNvPr>
          <p:cNvCxnSpPr>
            <a:cxnSpLocks/>
          </p:cNvCxnSpPr>
          <p:nvPr/>
        </p:nvCxnSpPr>
        <p:spPr>
          <a:xfrm>
            <a:off x="5966568" y="4603654"/>
            <a:ext cx="4719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BE4F7BB-EAA3-477A-B7BD-51E500392E88}"/>
              </a:ext>
            </a:extLst>
          </p:cNvPr>
          <p:cNvCxnSpPr>
            <a:cxnSpLocks/>
          </p:cNvCxnSpPr>
          <p:nvPr/>
        </p:nvCxnSpPr>
        <p:spPr>
          <a:xfrm>
            <a:off x="6740760" y="4609750"/>
            <a:ext cx="4719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id="{FA6DFCA2-078C-48B5-B513-01ED97672E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53" r="15579" b="48841"/>
          <a:stretch/>
        </p:blipFill>
        <p:spPr bwMode="auto">
          <a:xfrm>
            <a:off x="7240499" y="4034484"/>
            <a:ext cx="303618" cy="112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58D6481F-6598-46C0-805A-F64BB3272063}"/>
              </a:ext>
            </a:extLst>
          </p:cNvPr>
          <p:cNvSpPr txBox="1"/>
          <p:nvPr/>
        </p:nvSpPr>
        <p:spPr>
          <a:xfrm>
            <a:off x="1158606" y="4470904"/>
            <a:ext cx="1291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Localization model</a:t>
            </a:r>
          </a:p>
        </p:txBody>
      </p:sp>
      <p:pic>
        <p:nvPicPr>
          <p:cNvPr id="68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id="{9F8EAC4C-C13F-4552-BF0D-EBB12A60FA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53" r="15579" b="48841"/>
          <a:stretch/>
        </p:blipFill>
        <p:spPr bwMode="auto">
          <a:xfrm>
            <a:off x="7240499" y="5190888"/>
            <a:ext cx="303618" cy="112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ight Brace 50">
            <a:extLst>
              <a:ext uri="{FF2B5EF4-FFF2-40B4-BE49-F238E27FC236}">
                <a16:creationId xmlns:a16="http://schemas.microsoft.com/office/drawing/2014/main" id="{101FFD4B-8816-4A63-8915-2780708EE95B}"/>
              </a:ext>
            </a:extLst>
          </p:cNvPr>
          <p:cNvSpPr/>
          <p:nvPr/>
        </p:nvSpPr>
        <p:spPr>
          <a:xfrm>
            <a:off x="7671816" y="4151376"/>
            <a:ext cx="241330" cy="98215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F90E54C-0C0D-4E4B-A3A5-31BACCF92A66}"/>
              </a:ext>
            </a:extLst>
          </p:cNvPr>
          <p:cNvSpPr txBox="1"/>
          <p:nvPr/>
        </p:nvSpPr>
        <p:spPr>
          <a:xfrm>
            <a:off x="7830726" y="4458434"/>
            <a:ext cx="2151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3 Classes + Background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A9FBB66-7BB6-4AA8-A05A-9F91E71B86D6}"/>
              </a:ext>
            </a:extLst>
          </p:cNvPr>
          <p:cNvSpPr txBox="1"/>
          <p:nvPr/>
        </p:nvSpPr>
        <p:spPr>
          <a:xfrm>
            <a:off x="7399539" y="5161717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X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8CECF8E-B6F0-4E0D-9573-5085514A659E}"/>
              </a:ext>
            </a:extLst>
          </p:cNvPr>
          <p:cNvSpPr txBox="1"/>
          <p:nvPr/>
        </p:nvSpPr>
        <p:spPr>
          <a:xfrm>
            <a:off x="7399538" y="5467103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Y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59C81B8-CD59-41A7-B815-C610A39AA135}"/>
              </a:ext>
            </a:extLst>
          </p:cNvPr>
          <p:cNvSpPr txBox="1"/>
          <p:nvPr/>
        </p:nvSpPr>
        <p:spPr>
          <a:xfrm>
            <a:off x="7399537" y="5743675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2D62CA-0991-4DE4-9F5D-1FF876CEB0E1}"/>
              </a:ext>
            </a:extLst>
          </p:cNvPr>
          <p:cNvSpPr txBox="1"/>
          <p:nvPr/>
        </p:nvSpPr>
        <p:spPr>
          <a:xfrm>
            <a:off x="7392308" y="6044490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6798A07-BAEF-4D1C-90CC-E06D40982D84}"/>
              </a:ext>
            </a:extLst>
          </p:cNvPr>
          <p:cNvSpPr txBox="1"/>
          <p:nvPr/>
        </p:nvSpPr>
        <p:spPr>
          <a:xfrm>
            <a:off x="3119987" y="4524898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</a:rPr>
              <a:t>W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1A6A3E0-4291-4742-B005-6C2B587FB268}"/>
              </a:ext>
            </a:extLst>
          </p:cNvPr>
          <p:cNvSpPr txBox="1"/>
          <p:nvPr/>
        </p:nvSpPr>
        <p:spPr>
          <a:xfrm>
            <a:off x="3539639" y="4886402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C000"/>
                </a:solidFill>
              </a:rPr>
              <a:t>H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95DDE4A-194C-4966-8927-D7A68750230D}"/>
              </a:ext>
            </a:extLst>
          </p:cNvPr>
          <p:cNvSpPr/>
          <p:nvPr/>
        </p:nvSpPr>
        <p:spPr>
          <a:xfrm>
            <a:off x="3525731" y="5055679"/>
            <a:ext cx="51557" cy="457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664D27A-B826-4BDB-89C3-14D4659D41CE}"/>
              </a:ext>
            </a:extLst>
          </p:cNvPr>
          <p:cNvSpPr txBox="1"/>
          <p:nvPr/>
        </p:nvSpPr>
        <p:spPr>
          <a:xfrm>
            <a:off x="3145756" y="4773091"/>
            <a:ext cx="811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C000"/>
                </a:solidFill>
              </a:rPr>
              <a:t>(X,Y)</a:t>
            </a:r>
          </a:p>
        </p:txBody>
      </p:sp>
    </p:spTree>
    <p:extLst>
      <p:ext uri="{BB962C8B-B14F-4D97-AF65-F5344CB8AC3E}">
        <p14:creationId xmlns:p14="http://schemas.microsoft.com/office/powerpoint/2010/main" val="15401894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Computer Vision Examples</a:t>
            </a:r>
            <a:br>
              <a:rPr lang="en-US" dirty="0"/>
            </a:br>
            <a:r>
              <a:rPr lang="en-US" dirty="0"/>
              <a:t>Localization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33</a:t>
            </a:fld>
            <a:endParaRPr lang="en-US" dirty="0"/>
          </a:p>
        </p:txBody>
      </p:sp>
      <p:pic>
        <p:nvPicPr>
          <p:cNvPr id="53" name="Picture 2" descr="021 CNN Object Localization - Master Data Science">
            <a:extLst>
              <a:ext uri="{FF2B5EF4-FFF2-40B4-BE49-F238E27FC236}">
                <a16:creationId xmlns:a16="http://schemas.microsoft.com/office/drawing/2014/main" id="{A0B86120-BCCF-4618-8A7B-AAA5E19AD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2" t="2079" r="37426" b="38321"/>
          <a:stretch/>
        </p:blipFill>
        <p:spPr bwMode="auto">
          <a:xfrm>
            <a:off x="1133158" y="2178984"/>
            <a:ext cx="2043835" cy="167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42A3918C-85CB-48B0-AA53-7A32746F1414}"/>
              </a:ext>
            </a:extLst>
          </p:cNvPr>
          <p:cNvSpPr txBox="1"/>
          <p:nvPr/>
        </p:nvSpPr>
        <p:spPr>
          <a:xfrm>
            <a:off x="2019399" y="3816019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Input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80E0C76-FCD2-42AC-9DCE-2039778F4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096" t="21012" r="6846" b="27909"/>
          <a:stretch/>
        </p:blipFill>
        <p:spPr>
          <a:xfrm>
            <a:off x="3750008" y="2466535"/>
            <a:ext cx="1100621" cy="1057656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12CDFD6A-9B53-4A3E-BC96-2405A91AC430}"/>
              </a:ext>
            </a:extLst>
          </p:cNvPr>
          <p:cNvSpPr txBox="1"/>
          <p:nvPr/>
        </p:nvSpPr>
        <p:spPr>
          <a:xfrm>
            <a:off x="3508076" y="3524191"/>
            <a:ext cx="1366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 Layers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7C1D9D6-058E-453B-BE11-0E1946665ADC}"/>
              </a:ext>
            </a:extLst>
          </p:cNvPr>
          <p:cNvCxnSpPr>
            <a:cxnSpLocks/>
          </p:cNvCxnSpPr>
          <p:nvPr/>
        </p:nvCxnSpPr>
        <p:spPr>
          <a:xfrm>
            <a:off x="3198984" y="2988214"/>
            <a:ext cx="4719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id="{460BFC12-A202-4367-94D4-55496CBABB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53" r="15579" b="48841"/>
          <a:stretch/>
        </p:blipFill>
        <p:spPr bwMode="auto">
          <a:xfrm>
            <a:off x="5314133" y="2403380"/>
            <a:ext cx="303618" cy="112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1AB3040-AF94-475E-8916-8FAD4BC4478A}"/>
              </a:ext>
            </a:extLst>
          </p:cNvPr>
          <p:cNvSpPr txBox="1"/>
          <p:nvPr/>
        </p:nvSpPr>
        <p:spPr>
          <a:xfrm>
            <a:off x="4927944" y="3570549"/>
            <a:ext cx="103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FC Layer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2D87A31-2C06-4E28-933D-E62E693DBF2D}"/>
              </a:ext>
            </a:extLst>
          </p:cNvPr>
          <p:cNvCxnSpPr>
            <a:cxnSpLocks/>
          </p:cNvCxnSpPr>
          <p:nvPr/>
        </p:nvCxnSpPr>
        <p:spPr>
          <a:xfrm>
            <a:off x="4814424" y="2994310"/>
            <a:ext cx="4719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BE4F7BB-EAA3-477A-B7BD-51E500392E88}"/>
              </a:ext>
            </a:extLst>
          </p:cNvPr>
          <p:cNvCxnSpPr>
            <a:cxnSpLocks/>
          </p:cNvCxnSpPr>
          <p:nvPr/>
        </p:nvCxnSpPr>
        <p:spPr>
          <a:xfrm>
            <a:off x="5588616" y="3000406"/>
            <a:ext cx="4719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id="{FA6DFCA2-078C-48B5-B513-01ED97672E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53" r="15579" b="48841"/>
          <a:stretch/>
        </p:blipFill>
        <p:spPr bwMode="auto">
          <a:xfrm>
            <a:off x="6088355" y="2425140"/>
            <a:ext cx="303618" cy="112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id="{9F8EAC4C-C13F-4552-BF0D-EBB12A60FA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53" r="15579" b="48841"/>
          <a:stretch/>
        </p:blipFill>
        <p:spPr bwMode="auto">
          <a:xfrm>
            <a:off x="6088355" y="3581544"/>
            <a:ext cx="303618" cy="112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ight Brace 50">
            <a:extLst>
              <a:ext uri="{FF2B5EF4-FFF2-40B4-BE49-F238E27FC236}">
                <a16:creationId xmlns:a16="http://schemas.microsoft.com/office/drawing/2014/main" id="{101FFD4B-8816-4A63-8915-2780708EE95B}"/>
              </a:ext>
            </a:extLst>
          </p:cNvPr>
          <p:cNvSpPr/>
          <p:nvPr/>
        </p:nvSpPr>
        <p:spPr>
          <a:xfrm>
            <a:off x="6519672" y="2542032"/>
            <a:ext cx="241330" cy="98215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F90E54C-0C0D-4E4B-A3A5-31BACCF92A66}"/>
              </a:ext>
            </a:extLst>
          </p:cNvPr>
          <p:cNvSpPr txBox="1"/>
          <p:nvPr/>
        </p:nvSpPr>
        <p:spPr>
          <a:xfrm>
            <a:off x="6603080" y="2848633"/>
            <a:ext cx="2151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3 Classes + Background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A9FBB66-7BB6-4AA8-A05A-9F91E71B86D6}"/>
              </a:ext>
            </a:extLst>
          </p:cNvPr>
          <p:cNvSpPr txBox="1"/>
          <p:nvPr/>
        </p:nvSpPr>
        <p:spPr>
          <a:xfrm>
            <a:off x="6247395" y="3552373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X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8CECF8E-B6F0-4E0D-9573-5085514A659E}"/>
              </a:ext>
            </a:extLst>
          </p:cNvPr>
          <p:cNvSpPr txBox="1"/>
          <p:nvPr/>
        </p:nvSpPr>
        <p:spPr>
          <a:xfrm>
            <a:off x="6247394" y="3857759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Y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59C81B8-CD59-41A7-B815-C610A39AA135}"/>
              </a:ext>
            </a:extLst>
          </p:cNvPr>
          <p:cNvSpPr txBox="1"/>
          <p:nvPr/>
        </p:nvSpPr>
        <p:spPr>
          <a:xfrm>
            <a:off x="6247393" y="4134331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2D62CA-0991-4DE4-9F5D-1FF876CEB0E1}"/>
              </a:ext>
            </a:extLst>
          </p:cNvPr>
          <p:cNvSpPr txBox="1"/>
          <p:nvPr/>
        </p:nvSpPr>
        <p:spPr>
          <a:xfrm>
            <a:off x="6240164" y="4435146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6798A07-BAEF-4D1C-90CC-E06D40982D84}"/>
              </a:ext>
            </a:extLst>
          </p:cNvPr>
          <p:cNvSpPr txBox="1"/>
          <p:nvPr/>
        </p:nvSpPr>
        <p:spPr>
          <a:xfrm>
            <a:off x="1967843" y="2915554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</a:rPr>
              <a:t>W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1A6A3E0-4291-4742-B005-6C2B587FB268}"/>
              </a:ext>
            </a:extLst>
          </p:cNvPr>
          <p:cNvSpPr txBox="1"/>
          <p:nvPr/>
        </p:nvSpPr>
        <p:spPr>
          <a:xfrm>
            <a:off x="2387495" y="3277058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C000"/>
                </a:solidFill>
              </a:rPr>
              <a:t>H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95DDE4A-194C-4966-8927-D7A68750230D}"/>
              </a:ext>
            </a:extLst>
          </p:cNvPr>
          <p:cNvSpPr/>
          <p:nvPr/>
        </p:nvSpPr>
        <p:spPr>
          <a:xfrm>
            <a:off x="2373587" y="3446335"/>
            <a:ext cx="51557" cy="457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664D27A-B826-4BDB-89C3-14D4659D41CE}"/>
              </a:ext>
            </a:extLst>
          </p:cNvPr>
          <p:cNvSpPr txBox="1"/>
          <p:nvPr/>
        </p:nvSpPr>
        <p:spPr>
          <a:xfrm>
            <a:off x="1993612" y="3163747"/>
            <a:ext cx="811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C000"/>
                </a:solidFill>
              </a:rPr>
              <a:t>(X,Y)</a:t>
            </a:r>
          </a:p>
        </p:txBody>
      </p:sp>
      <p:pic>
        <p:nvPicPr>
          <p:cNvPr id="6146" name="Picture 2" descr="ReLU activation function | Download Scientific Diagram">
            <a:extLst>
              <a:ext uri="{FF2B5EF4-FFF2-40B4-BE49-F238E27FC236}">
                <a16:creationId xmlns:a16="http://schemas.microsoft.com/office/drawing/2014/main" id="{2AFCF208-FB6A-4D50-9EBC-B92A805A43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79"/>
          <a:stretch/>
        </p:blipFill>
        <p:spPr bwMode="auto">
          <a:xfrm>
            <a:off x="7401513" y="3492054"/>
            <a:ext cx="1928910" cy="143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00239504-4FD5-4BBB-B264-7094BED5B9A3}"/>
              </a:ext>
            </a:extLst>
          </p:cNvPr>
          <p:cNvSpPr txBox="1"/>
          <p:nvPr/>
        </p:nvSpPr>
        <p:spPr>
          <a:xfrm>
            <a:off x="7936171" y="4906031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ReLU</a:t>
            </a:r>
            <a:endParaRPr lang="en-US" sz="16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E597367-4E83-450B-901F-7653191E0C73}"/>
              </a:ext>
            </a:extLst>
          </p:cNvPr>
          <p:cNvSpPr txBox="1"/>
          <p:nvPr/>
        </p:nvSpPr>
        <p:spPr>
          <a:xfrm>
            <a:off x="1897597" y="4069013"/>
            <a:ext cx="1055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512 X 512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58841800-A3A7-4036-9B40-3FDCC3758C00}"/>
              </a:ext>
            </a:extLst>
          </p:cNvPr>
          <p:cNvSpPr/>
          <p:nvPr/>
        </p:nvSpPr>
        <p:spPr>
          <a:xfrm>
            <a:off x="9454896" y="3446335"/>
            <a:ext cx="314482" cy="143215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id="{D33F7398-C406-4633-8D9F-3BAF8C6C78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53" r="15579" b="48841"/>
          <a:stretch/>
        </p:blipFill>
        <p:spPr bwMode="auto">
          <a:xfrm>
            <a:off x="9880186" y="3599720"/>
            <a:ext cx="303618" cy="112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5794BCFA-74C9-4B74-9BC7-7519812E1E10}"/>
              </a:ext>
            </a:extLst>
          </p:cNvPr>
          <p:cNvSpPr txBox="1"/>
          <p:nvPr/>
        </p:nvSpPr>
        <p:spPr>
          <a:xfrm>
            <a:off x="10039226" y="3570549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250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53BFBBA-08E5-4752-A431-ED3DC327DCDA}"/>
              </a:ext>
            </a:extLst>
          </p:cNvPr>
          <p:cNvSpPr txBox="1"/>
          <p:nvPr/>
        </p:nvSpPr>
        <p:spPr>
          <a:xfrm>
            <a:off x="10039225" y="3875935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600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28A9A15-55E1-4F2B-9E6D-FA3F2F9C07B1}"/>
              </a:ext>
            </a:extLst>
          </p:cNvPr>
          <p:cNvSpPr txBox="1"/>
          <p:nvPr/>
        </p:nvSpPr>
        <p:spPr>
          <a:xfrm>
            <a:off x="10039224" y="4152507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200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721B123-1395-4F98-A366-B0242E835FBB}"/>
              </a:ext>
            </a:extLst>
          </p:cNvPr>
          <p:cNvSpPr txBox="1"/>
          <p:nvPr/>
        </p:nvSpPr>
        <p:spPr>
          <a:xfrm>
            <a:off x="10031995" y="4453322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700</a:t>
            </a:r>
          </a:p>
        </p:txBody>
      </p:sp>
      <p:pic>
        <p:nvPicPr>
          <p:cNvPr id="20" name="Graphic 19" descr="Question Mark with solid fill">
            <a:extLst>
              <a:ext uri="{FF2B5EF4-FFF2-40B4-BE49-F238E27FC236}">
                <a16:creationId xmlns:a16="http://schemas.microsoft.com/office/drawing/2014/main" id="{37994A35-C58B-49B9-94D5-AD656AE65A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48901" y="36771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885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Computer Vision Examples</a:t>
            </a:r>
            <a:br>
              <a:rPr lang="en-US" dirty="0"/>
            </a:br>
            <a:r>
              <a:rPr lang="en-US" dirty="0"/>
              <a:t>Localization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34</a:t>
            </a:fld>
            <a:endParaRPr lang="en-US" dirty="0"/>
          </a:p>
        </p:txBody>
      </p:sp>
      <p:pic>
        <p:nvPicPr>
          <p:cNvPr id="53" name="Picture 2" descr="021 CNN Object Localization - Master Data Science">
            <a:extLst>
              <a:ext uri="{FF2B5EF4-FFF2-40B4-BE49-F238E27FC236}">
                <a16:creationId xmlns:a16="http://schemas.microsoft.com/office/drawing/2014/main" id="{A0B86120-BCCF-4618-8A7B-AAA5E19AD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2" t="2079" r="37426" b="38321"/>
          <a:stretch/>
        </p:blipFill>
        <p:spPr bwMode="auto">
          <a:xfrm>
            <a:off x="1133158" y="2178984"/>
            <a:ext cx="2043835" cy="167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42A3918C-85CB-48B0-AA53-7A32746F1414}"/>
              </a:ext>
            </a:extLst>
          </p:cNvPr>
          <p:cNvSpPr txBox="1"/>
          <p:nvPr/>
        </p:nvSpPr>
        <p:spPr>
          <a:xfrm>
            <a:off x="2019399" y="3816019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Input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80E0C76-FCD2-42AC-9DCE-2039778F4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096" t="21012" r="6846" b="27909"/>
          <a:stretch/>
        </p:blipFill>
        <p:spPr>
          <a:xfrm>
            <a:off x="3750008" y="2466535"/>
            <a:ext cx="1100621" cy="1057656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12CDFD6A-9B53-4A3E-BC96-2405A91AC430}"/>
              </a:ext>
            </a:extLst>
          </p:cNvPr>
          <p:cNvSpPr txBox="1"/>
          <p:nvPr/>
        </p:nvSpPr>
        <p:spPr>
          <a:xfrm>
            <a:off x="3508076" y="3524191"/>
            <a:ext cx="1366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 Layers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7C1D9D6-058E-453B-BE11-0E1946665ADC}"/>
              </a:ext>
            </a:extLst>
          </p:cNvPr>
          <p:cNvCxnSpPr>
            <a:cxnSpLocks/>
          </p:cNvCxnSpPr>
          <p:nvPr/>
        </p:nvCxnSpPr>
        <p:spPr>
          <a:xfrm>
            <a:off x="3198984" y="2988214"/>
            <a:ext cx="4719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id="{460BFC12-A202-4367-94D4-55496CBABB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53" r="15579" b="48841"/>
          <a:stretch/>
        </p:blipFill>
        <p:spPr bwMode="auto">
          <a:xfrm>
            <a:off x="5314133" y="2403380"/>
            <a:ext cx="303618" cy="112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1AB3040-AF94-475E-8916-8FAD4BC4478A}"/>
              </a:ext>
            </a:extLst>
          </p:cNvPr>
          <p:cNvSpPr txBox="1"/>
          <p:nvPr/>
        </p:nvSpPr>
        <p:spPr>
          <a:xfrm>
            <a:off x="4927944" y="3570549"/>
            <a:ext cx="103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FC Layer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2D87A31-2C06-4E28-933D-E62E693DBF2D}"/>
              </a:ext>
            </a:extLst>
          </p:cNvPr>
          <p:cNvCxnSpPr>
            <a:cxnSpLocks/>
          </p:cNvCxnSpPr>
          <p:nvPr/>
        </p:nvCxnSpPr>
        <p:spPr>
          <a:xfrm>
            <a:off x="4814424" y="2994310"/>
            <a:ext cx="4719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BE4F7BB-EAA3-477A-B7BD-51E500392E88}"/>
              </a:ext>
            </a:extLst>
          </p:cNvPr>
          <p:cNvCxnSpPr>
            <a:cxnSpLocks/>
          </p:cNvCxnSpPr>
          <p:nvPr/>
        </p:nvCxnSpPr>
        <p:spPr>
          <a:xfrm>
            <a:off x="5588616" y="3000406"/>
            <a:ext cx="4719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id="{FA6DFCA2-078C-48B5-B513-01ED97672E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53" r="15579" b="48841"/>
          <a:stretch/>
        </p:blipFill>
        <p:spPr bwMode="auto">
          <a:xfrm>
            <a:off x="6088355" y="2425140"/>
            <a:ext cx="303618" cy="112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id="{9F8EAC4C-C13F-4552-BF0D-EBB12A60FA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53" r="15579" b="48841"/>
          <a:stretch/>
        </p:blipFill>
        <p:spPr bwMode="auto">
          <a:xfrm>
            <a:off x="6088355" y="3581544"/>
            <a:ext cx="303618" cy="112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ight Brace 50">
            <a:extLst>
              <a:ext uri="{FF2B5EF4-FFF2-40B4-BE49-F238E27FC236}">
                <a16:creationId xmlns:a16="http://schemas.microsoft.com/office/drawing/2014/main" id="{101FFD4B-8816-4A63-8915-2780708EE95B}"/>
              </a:ext>
            </a:extLst>
          </p:cNvPr>
          <p:cNvSpPr/>
          <p:nvPr/>
        </p:nvSpPr>
        <p:spPr>
          <a:xfrm>
            <a:off x="6519672" y="2542032"/>
            <a:ext cx="241330" cy="98215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F90E54C-0C0D-4E4B-A3A5-31BACCF92A66}"/>
              </a:ext>
            </a:extLst>
          </p:cNvPr>
          <p:cNvSpPr txBox="1"/>
          <p:nvPr/>
        </p:nvSpPr>
        <p:spPr>
          <a:xfrm>
            <a:off x="6679154" y="2863133"/>
            <a:ext cx="2151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3 Classes + Background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A9FBB66-7BB6-4AA8-A05A-9F91E71B86D6}"/>
              </a:ext>
            </a:extLst>
          </p:cNvPr>
          <p:cNvSpPr txBox="1"/>
          <p:nvPr/>
        </p:nvSpPr>
        <p:spPr>
          <a:xfrm>
            <a:off x="6247395" y="3552373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X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8CECF8E-B6F0-4E0D-9573-5085514A659E}"/>
              </a:ext>
            </a:extLst>
          </p:cNvPr>
          <p:cNvSpPr txBox="1"/>
          <p:nvPr/>
        </p:nvSpPr>
        <p:spPr>
          <a:xfrm>
            <a:off x="6247394" y="3857759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Y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59C81B8-CD59-41A7-B815-C610A39AA135}"/>
              </a:ext>
            </a:extLst>
          </p:cNvPr>
          <p:cNvSpPr txBox="1"/>
          <p:nvPr/>
        </p:nvSpPr>
        <p:spPr>
          <a:xfrm>
            <a:off x="6247393" y="4134331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2D62CA-0991-4DE4-9F5D-1FF876CEB0E1}"/>
              </a:ext>
            </a:extLst>
          </p:cNvPr>
          <p:cNvSpPr txBox="1"/>
          <p:nvPr/>
        </p:nvSpPr>
        <p:spPr>
          <a:xfrm>
            <a:off x="6240164" y="4435146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6798A07-BAEF-4D1C-90CC-E06D40982D84}"/>
              </a:ext>
            </a:extLst>
          </p:cNvPr>
          <p:cNvSpPr txBox="1"/>
          <p:nvPr/>
        </p:nvSpPr>
        <p:spPr>
          <a:xfrm>
            <a:off x="1967843" y="2915554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</a:rPr>
              <a:t>W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1A6A3E0-4291-4742-B005-6C2B587FB268}"/>
              </a:ext>
            </a:extLst>
          </p:cNvPr>
          <p:cNvSpPr txBox="1"/>
          <p:nvPr/>
        </p:nvSpPr>
        <p:spPr>
          <a:xfrm>
            <a:off x="2387495" y="3277058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C000"/>
                </a:solidFill>
              </a:rPr>
              <a:t>H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95DDE4A-194C-4966-8927-D7A68750230D}"/>
              </a:ext>
            </a:extLst>
          </p:cNvPr>
          <p:cNvSpPr/>
          <p:nvPr/>
        </p:nvSpPr>
        <p:spPr>
          <a:xfrm>
            <a:off x="2373587" y="3446335"/>
            <a:ext cx="51557" cy="457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664D27A-B826-4BDB-89C3-14D4659D41CE}"/>
              </a:ext>
            </a:extLst>
          </p:cNvPr>
          <p:cNvSpPr txBox="1"/>
          <p:nvPr/>
        </p:nvSpPr>
        <p:spPr>
          <a:xfrm>
            <a:off x="1993612" y="3163747"/>
            <a:ext cx="811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C000"/>
                </a:solidFill>
              </a:rPr>
              <a:t>(X,Y)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0239504-4FD5-4BBB-B264-7094BED5B9A3}"/>
              </a:ext>
            </a:extLst>
          </p:cNvPr>
          <p:cNvSpPr txBox="1"/>
          <p:nvPr/>
        </p:nvSpPr>
        <p:spPr>
          <a:xfrm>
            <a:off x="7936171" y="4906031"/>
            <a:ext cx="970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Sigmoid 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E597367-4E83-450B-901F-7653191E0C73}"/>
              </a:ext>
            </a:extLst>
          </p:cNvPr>
          <p:cNvSpPr txBox="1"/>
          <p:nvPr/>
        </p:nvSpPr>
        <p:spPr>
          <a:xfrm>
            <a:off x="1897597" y="4069013"/>
            <a:ext cx="1055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512 X 512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58841800-A3A7-4036-9B40-3FDCC3758C00}"/>
              </a:ext>
            </a:extLst>
          </p:cNvPr>
          <p:cNvSpPr/>
          <p:nvPr/>
        </p:nvSpPr>
        <p:spPr>
          <a:xfrm>
            <a:off x="9454896" y="3446335"/>
            <a:ext cx="314482" cy="143215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id="{D33F7398-C406-4633-8D9F-3BAF8C6C78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53" r="15579" b="48841"/>
          <a:stretch/>
        </p:blipFill>
        <p:spPr bwMode="auto">
          <a:xfrm>
            <a:off x="9880186" y="3599720"/>
            <a:ext cx="303618" cy="112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5794BCFA-74C9-4B74-9BC7-7519812E1E10}"/>
              </a:ext>
            </a:extLst>
          </p:cNvPr>
          <p:cNvSpPr txBox="1"/>
          <p:nvPr/>
        </p:nvSpPr>
        <p:spPr>
          <a:xfrm>
            <a:off x="10039226" y="3570549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0.5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53BFBBA-08E5-4752-A431-ED3DC327DCDA}"/>
              </a:ext>
            </a:extLst>
          </p:cNvPr>
          <p:cNvSpPr txBox="1"/>
          <p:nvPr/>
        </p:nvSpPr>
        <p:spPr>
          <a:xfrm>
            <a:off x="10039225" y="3875935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0.8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28A9A15-55E1-4F2B-9E6D-FA3F2F9C07B1}"/>
              </a:ext>
            </a:extLst>
          </p:cNvPr>
          <p:cNvSpPr txBox="1"/>
          <p:nvPr/>
        </p:nvSpPr>
        <p:spPr>
          <a:xfrm>
            <a:off x="10039224" y="4152507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0.5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721B123-1395-4F98-A366-B0242E835FBB}"/>
              </a:ext>
            </a:extLst>
          </p:cNvPr>
          <p:cNvSpPr txBox="1"/>
          <p:nvPr/>
        </p:nvSpPr>
        <p:spPr>
          <a:xfrm>
            <a:off x="10031995" y="4453322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E09588-B421-4806-8E7E-FACC71A657E3}"/>
              </a:ext>
            </a:extLst>
          </p:cNvPr>
          <p:cNvSpPr txBox="1"/>
          <p:nvPr/>
        </p:nvSpPr>
        <p:spPr>
          <a:xfrm>
            <a:off x="1156354" y="2530021"/>
            <a:ext cx="811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(0,0)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3E76AE-9A9A-4EFE-98AD-7C466B7C778B}"/>
              </a:ext>
            </a:extLst>
          </p:cNvPr>
          <p:cNvSpPr txBox="1"/>
          <p:nvPr/>
        </p:nvSpPr>
        <p:spPr>
          <a:xfrm>
            <a:off x="2871666" y="3804066"/>
            <a:ext cx="811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(1,1)</a:t>
            </a:r>
          </a:p>
        </p:txBody>
      </p:sp>
      <p:pic>
        <p:nvPicPr>
          <p:cNvPr id="8196" name="Picture 4" descr="3: A sigmoid activation function, f (x) = 1 1+e −x . | Download Scientific  Diagram">
            <a:extLst>
              <a:ext uri="{FF2B5EF4-FFF2-40B4-BE49-F238E27FC236}">
                <a16:creationId xmlns:a16="http://schemas.microsoft.com/office/drawing/2014/main" id="{A7599AFF-1487-49C8-89BA-C9E3B87BC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572" y="3504931"/>
            <a:ext cx="2471517" cy="1279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9720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Computer Vision Examples</a:t>
            </a:r>
            <a:br>
              <a:rPr lang="en-US" dirty="0"/>
            </a:br>
            <a:r>
              <a:rPr lang="en-US" dirty="0"/>
              <a:t>Localization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35</a:t>
            </a:fld>
            <a:endParaRPr lang="en-US" dirty="0"/>
          </a:p>
        </p:txBody>
      </p:sp>
      <p:pic>
        <p:nvPicPr>
          <p:cNvPr id="66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id="{FA6DFCA2-078C-48B5-B513-01ED97672E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53" r="15579" b="48841"/>
          <a:stretch/>
        </p:blipFill>
        <p:spPr bwMode="auto">
          <a:xfrm>
            <a:off x="6643256" y="1690688"/>
            <a:ext cx="303618" cy="112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id="{9F8EAC4C-C13F-4552-BF0D-EBB12A60FA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53" r="15579" b="48841"/>
          <a:stretch/>
        </p:blipFill>
        <p:spPr bwMode="auto">
          <a:xfrm>
            <a:off x="6643256" y="2847092"/>
            <a:ext cx="303618" cy="112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ight Brace 50">
            <a:extLst>
              <a:ext uri="{FF2B5EF4-FFF2-40B4-BE49-F238E27FC236}">
                <a16:creationId xmlns:a16="http://schemas.microsoft.com/office/drawing/2014/main" id="{101FFD4B-8816-4A63-8915-2780708EE95B}"/>
              </a:ext>
            </a:extLst>
          </p:cNvPr>
          <p:cNvSpPr/>
          <p:nvPr/>
        </p:nvSpPr>
        <p:spPr>
          <a:xfrm>
            <a:off x="7074573" y="1807580"/>
            <a:ext cx="241330" cy="98215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F90E54C-0C0D-4E4B-A3A5-31BACCF92A66}"/>
              </a:ext>
            </a:extLst>
          </p:cNvPr>
          <p:cNvSpPr txBox="1"/>
          <p:nvPr/>
        </p:nvSpPr>
        <p:spPr>
          <a:xfrm>
            <a:off x="7315903" y="2128681"/>
            <a:ext cx="2151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3 Classes + Background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A9FBB66-7BB6-4AA8-A05A-9F91E71B86D6}"/>
              </a:ext>
            </a:extLst>
          </p:cNvPr>
          <p:cNvSpPr txBox="1"/>
          <p:nvPr/>
        </p:nvSpPr>
        <p:spPr>
          <a:xfrm>
            <a:off x="6802296" y="2817921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X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8CECF8E-B6F0-4E0D-9573-5085514A659E}"/>
              </a:ext>
            </a:extLst>
          </p:cNvPr>
          <p:cNvSpPr txBox="1"/>
          <p:nvPr/>
        </p:nvSpPr>
        <p:spPr>
          <a:xfrm>
            <a:off x="6802295" y="3123307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Y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59C81B8-CD59-41A7-B815-C610A39AA135}"/>
              </a:ext>
            </a:extLst>
          </p:cNvPr>
          <p:cNvSpPr txBox="1"/>
          <p:nvPr/>
        </p:nvSpPr>
        <p:spPr>
          <a:xfrm>
            <a:off x="6802294" y="3399879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2D62CA-0991-4DE4-9F5D-1FF876CEB0E1}"/>
              </a:ext>
            </a:extLst>
          </p:cNvPr>
          <p:cNvSpPr txBox="1"/>
          <p:nvPr/>
        </p:nvSpPr>
        <p:spPr>
          <a:xfrm>
            <a:off x="6795065" y="3700694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0239504-4FD5-4BBB-B264-7094BED5B9A3}"/>
              </a:ext>
            </a:extLst>
          </p:cNvPr>
          <p:cNvSpPr txBox="1"/>
          <p:nvPr/>
        </p:nvSpPr>
        <p:spPr>
          <a:xfrm>
            <a:off x="8491072" y="4171579"/>
            <a:ext cx="970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Sigmoid 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58841800-A3A7-4036-9B40-3FDCC3758C00}"/>
              </a:ext>
            </a:extLst>
          </p:cNvPr>
          <p:cNvSpPr/>
          <p:nvPr/>
        </p:nvSpPr>
        <p:spPr>
          <a:xfrm>
            <a:off x="10009797" y="2711883"/>
            <a:ext cx="314482" cy="143215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id="{D33F7398-C406-4633-8D9F-3BAF8C6C78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53" r="15579" b="48841"/>
          <a:stretch/>
        </p:blipFill>
        <p:spPr bwMode="auto">
          <a:xfrm>
            <a:off x="10435087" y="2865268"/>
            <a:ext cx="303618" cy="112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5794BCFA-74C9-4B74-9BC7-7519812E1E10}"/>
              </a:ext>
            </a:extLst>
          </p:cNvPr>
          <p:cNvSpPr txBox="1"/>
          <p:nvPr/>
        </p:nvSpPr>
        <p:spPr>
          <a:xfrm>
            <a:off x="10594127" y="2836097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0.5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53BFBBA-08E5-4752-A431-ED3DC327DCDA}"/>
              </a:ext>
            </a:extLst>
          </p:cNvPr>
          <p:cNvSpPr txBox="1"/>
          <p:nvPr/>
        </p:nvSpPr>
        <p:spPr>
          <a:xfrm>
            <a:off x="10594126" y="3141483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0.8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28A9A15-55E1-4F2B-9E6D-FA3F2F9C07B1}"/>
              </a:ext>
            </a:extLst>
          </p:cNvPr>
          <p:cNvSpPr txBox="1"/>
          <p:nvPr/>
        </p:nvSpPr>
        <p:spPr>
          <a:xfrm>
            <a:off x="10594125" y="3418055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0.5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721B123-1395-4F98-A366-B0242E835FBB}"/>
              </a:ext>
            </a:extLst>
          </p:cNvPr>
          <p:cNvSpPr txBox="1"/>
          <p:nvPr/>
        </p:nvSpPr>
        <p:spPr>
          <a:xfrm>
            <a:off x="10586896" y="3718870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0.5</a:t>
            </a:r>
          </a:p>
        </p:txBody>
      </p:sp>
      <p:pic>
        <p:nvPicPr>
          <p:cNvPr id="8196" name="Picture 4" descr="3: A sigmoid activation function, f (x) = 1 1+e −x . | Download Scientific  Diagram">
            <a:extLst>
              <a:ext uri="{FF2B5EF4-FFF2-40B4-BE49-F238E27FC236}">
                <a16:creationId xmlns:a16="http://schemas.microsoft.com/office/drawing/2014/main" id="{A7599AFF-1487-49C8-89BA-C9E3B87BC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473" y="2770479"/>
            <a:ext cx="2471517" cy="1279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图片 1">
            <a:extLst>
              <a:ext uri="{FF2B5EF4-FFF2-40B4-BE49-F238E27FC236}">
                <a16:creationId xmlns:a16="http://schemas.microsoft.com/office/drawing/2014/main" id="{0AB2C8BC-0F4C-4BCF-A246-0F61739447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15" t="26678" r="9482" b="47846"/>
          <a:stretch/>
        </p:blipFill>
        <p:spPr>
          <a:xfrm>
            <a:off x="3153338" y="1821567"/>
            <a:ext cx="1357745" cy="1283855"/>
          </a:xfrm>
          <a:prstGeom prst="rect">
            <a:avLst/>
          </a:prstGeom>
        </p:spPr>
      </p:pic>
      <p:pic>
        <p:nvPicPr>
          <p:cNvPr id="40" name="Picture 2" descr="021 CNN Object Localization - Master Data Science">
            <a:extLst>
              <a:ext uri="{FF2B5EF4-FFF2-40B4-BE49-F238E27FC236}">
                <a16:creationId xmlns:a16="http://schemas.microsoft.com/office/drawing/2014/main" id="{A24713FC-09FE-471F-B0E7-E7E680584C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" t="14448" r="74606" b="38321"/>
          <a:stretch/>
        </p:blipFill>
        <p:spPr bwMode="auto">
          <a:xfrm>
            <a:off x="657780" y="1807580"/>
            <a:ext cx="1477217" cy="1285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E8BB191-35FC-4BA0-8BB5-CDE278EF21A9}"/>
                  </a:ext>
                </a:extLst>
              </p:cNvPr>
              <p:cNvSpPr txBox="1"/>
              <p:nvPr/>
            </p:nvSpPr>
            <p:spPr>
              <a:xfrm>
                <a:off x="7074573" y="4621320"/>
                <a:ext cx="4114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Loss = 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E8BB191-35FC-4BA0-8BB5-CDE278EF2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573" y="4621320"/>
                <a:ext cx="4114800" cy="584775"/>
              </a:xfrm>
              <a:prstGeom prst="rect">
                <a:avLst/>
              </a:prstGeom>
              <a:blipFill>
                <a:blip r:embed="rId6"/>
                <a:stretch>
                  <a:fillRect t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84707DD8-2ECE-4349-9BBA-34D61B976082}"/>
              </a:ext>
            </a:extLst>
          </p:cNvPr>
          <p:cNvSpPr txBox="1"/>
          <p:nvPr/>
        </p:nvSpPr>
        <p:spPr>
          <a:xfrm>
            <a:off x="6050781" y="1658595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F21C215-6962-4835-A68A-C17ED023283F}"/>
              </a:ext>
            </a:extLst>
          </p:cNvPr>
          <p:cNvSpPr txBox="1"/>
          <p:nvPr/>
        </p:nvSpPr>
        <p:spPr>
          <a:xfrm>
            <a:off x="6050780" y="1963981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59AC45-10EA-4E98-A14E-BBD07DC6A055}"/>
              </a:ext>
            </a:extLst>
          </p:cNvPr>
          <p:cNvSpPr txBox="1"/>
          <p:nvPr/>
        </p:nvSpPr>
        <p:spPr>
          <a:xfrm>
            <a:off x="6050779" y="2240553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28094F-9FDD-4FB9-A7D0-F7E6F848E410}"/>
              </a:ext>
            </a:extLst>
          </p:cNvPr>
          <p:cNvSpPr txBox="1"/>
          <p:nvPr/>
        </p:nvSpPr>
        <p:spPr>
          <a:xfrm>
            <a:off x="6043550" y="2541368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B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A77D6CF2-FEC2-41C0-99E3-5A71E2E09B26}"/>
              </a:ext>
            </a:extLst>
          </p:cNvPr>
          <p:cNvSpPr/>
          <p:nvPr/>
        </p:nvSpPr>
        <p:spPr>
          <a:xfrm>
            <a:off x="5932742" y="1762682"/>
            <a:ext cx="238145" cy="100779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5FDC78E-16B9-4216-A843-BE2574A2BCAE}"/>
              </a:ext>
            </a:extLst>
          </p:cNvPr>
          <p:cNvSpPr txBox="1"/>
          <p:nvPr/>
        </p:nvSpPr>
        <p:spPr>
          <a:xfrm>
            <a:off x="5021674" y="1838263"/>
            <a:ext cx="970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Sigmoid  OR SoftMax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AF593E-2FF6-4ECE-AF2E-F518901C7C0C}"/>
              </a:ext>
            </a:extLst>
          </p:cNvPr>
          <p:cNvSpPr txBox="1"/>
          <p:nvPr/>
        </p:nvSpPr>
        <p:spPr>
          <a:xfrm>
            <a:off x="354093" y="3192521"/>
            <a:ext cx="2084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 this case we need to punish the model for all the output errors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1F494B-A472-4990-9F64-753D7F46C72F}"/>
              </a:ext>
            </a:extLst>
          </p:cNvPr>
          <p:cNvSpPr txBox="1"/>
          <p:nvPr/>
        </p:nvSpPr>
        <p:spPr>
          <a:xfrm>
            <a:off x="2789915" y="3190483"/>
            <a:ext cx="20845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 this case why we punished the model for all the localization errors</a:t>
            </a:r>
          </a:p>
        </p:txBody>
      </p:sp>
      <p:pic>
        <p:nvPicPr>
          <p:cNvPr id="48" name="Graphic 47" descr="Question Mark with solid fill">
            <a:extLst>
              <a:ext uri="{FF2B5EF4-FFF2-40B4-BE49-F238E27FC236}">
                <a16:creationId xmlns:a16="http://schemas.microsoft.com/office/drawing/2014/main" id="{C3ED879D-6683-4081-A13E-D4D9C00579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75009" y="429169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7727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Computer Vision Examples</a:t>
            </a:r>
            <a:br>
              <a:rPr lang="en-US" dirty="0"/>
            </a:br>
            <a:r>
              <a:rPr lang="en-US" dirty="0"/>
              <a:t>Localization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36</a:t>
            </a:fld>
            <a:endParaRPr lang="en-US" dirty="0"/>
          </a:p>
        </p:txBody>
      </p:sp>
      <p:pic>
        <p:nvPicPr>
          <p:cNvPr id="66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id="{FA6DFCA2-078C-48B5-B513-01ED97672E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53" r="15579" b="48841"/>
          <a:stretch/>
        </p:blipFill>
        <p:spPr bwMode="auto">
          <a:xfrm>
            <a:off x="6643256" y="1690688"/>
            <a:ext cx="303618" cy="112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id="{9F8EAC4C-C13F-4552-BF0D-EBB12A60FA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53" r="15579" b="48841"/>
          <a:stretch/>
        </p:blipFill>
        <p:spPr bwMode="auto">
          <a:xfrm>
            <a:off x="6643256" y="2847092"/>
            <a:ext cx="303618" cy="112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ight Brace 50">
            <a:extLst>
              <a:ext uri="{FF2B5EF4-FFF2-40B4-BE49-F238E27FC236}">
                <a16:creationId xmlns:a16="http://schemas.microsoft.com/office/drawing/2014/main" id="{101FFD4B-8816-4A63-8915-2780708EE95B}"/>
              </a:ext>
            </a:extLst>
          </p:cNvPr>
          <p:cNvSpPr/>
          <p:nvPr/>
        </p:nvSpPr>
        <p:spPr>
          <a:xfrm>
            <a:off x="7074573" y="1690689"/>
            <a:ext cx="241330" cy="82641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F90E54C-0C0D-4E4B-A3A5-31BACCF92A66}"/>
              </a:ext>
            </a:extLst>
          </p:cNvPr>
          <p:cNvSpPr txBox="1"/>
          <p:nvPr/>
        </p:nvSpPr>
        <p:spPr>
          <a:xfrm>
            <a:off x="7347578" y="1918343"/>
            <a:ext cx="10466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3 Classes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A9FBB66-7BB6-4AA8-A05A-9F91E71B86D6}"/>
              </a:ext>
            </a:extLst>
          </p:cNvPr>
          <p:cNvSpPr txBox="1"/>
          <p:nvPr/>
        </p:nvSpPr>
        <p:spPr>
          <a:xfrm>
            <a:off x="6802296" y="2817921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X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8CECF8E-B6F0-4E0D-9573-5085514A659E}"/>
              </a:ext>
            </a:extLst>
          </p:cNvPr>
          <p:cNvSpPr txBox="1"/>
          <p:nvPr/>
        </p:nvSpPr>
        <p:spPr>
          <a:xfrm>
            <a:off x="6802295" y="3123307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Y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59C81B8-CD59-41A7-B815-C610A39AA135}"/>
              </a:ext>
            </a:extLst>
          </p:cNvPr>
          <p:cNvSpPr txBox="1"/>
          <p:nvPr/>
        </p:nvSpPr>
        <p:spPr>
          <a:xfrm>
            <a:off x="6802294" y="3399879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2D62CA-0991-4DE4-9F5D-1FF876CEB0E1}"/>
              </a:ext>
            </a:extLst>
          </p:cNvPr>
          <p:cNvSpPr txBox="1"/>
          <p:nvPr/>
        </p:nvSpPr>
        <p:spPr>
          <a:xfrm>
            <a:off x="6795065" y="3700694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0239504-4FD5-4BBB-B264-7094BED5B9A3}"/>
              </a:ext>
            </a:extLst>
          </p:cNvPr>
          <p:cNvSpPr txBox="1"/>
          <p:nvPr/>
        </p:nvSpPr>
        <p:spPr>
          <a:xfrm>
            <a:off x="8491072" y="4171579"/>
            <a:ext cx="970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Sigmoid 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58841800-A3A7-4036-9B40-3FDCC3758C00}"/>
              </a:ext>
            </a:extLst>
          </p:cNvPr>
          <p:cNvSpPr/>
          <p:nvPr/>
        </p:nvSpPr>
        <p:spPr>
          <a:xfrm>
            <a:off x="10009797" y="2711883"/>
            <a:ext cx="314482" cy="143215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id="{D33F7398-C406-4633-8D9F-3BAF8C6C78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53" r="15579" b="48841"/>
          <a:stretch/>
        </p:blipFill>
        <p:spPr bwMode="auto">
          <a:xfrm>
            <a:off x="10435087" y="2865268"/>
            <a:ext cx="303618" cy="112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5794BCFA-74C9-4B74-9BC7-7519812E1E10}"/>
              </a:ext>
            </a:extLst>
          </p:cNvPr>
          <p:cNvSpPr txBox="1"/>
          <p:nvPr/>
        </p:nvSpPr>
        <p:spPr>
          <a:xfrm>
            <a:off x="10594127" y="2836097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0.5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53BFBBA-08E5-4752-A431-ED3DC327DCDA}"/>
              </a:ext>
            </a:extLst>
          </p:cNvPr>
          <p:cNvSpPr txBox="1"/>
          <p:nvPr/>
        </p:nvSpPr>
        <p:spPr>
          <a:xfrm>
            <a:off x="10594126" y="3141483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0.8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28A9A15-55E1-4F2B-9E6D-FA3F2F9C07B1}"/>
              </a:ext>
            </a:extLst>
          </p:cNvPr>
          <p:cNvSpPr txBox="1"/>
          <p:nvPr/>
        </p:nvSpPr>
        <p:spPr>
          <a:xfrm>
            <a:off x="10594125" y="3418055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0.5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721B123-1395-4F98-A366-B0242E835FBB}"/>
              </a:ext>
            </a:extLst>
          </p:cNvPr>
          <p:cNvSpPr txBox="1"/>
          <p:nvPr/>
        </p:nvSpPr>
        <p:spPr>
          <a:xfrm>
            <a:off x="10586896" y="3718870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0.5</a:t>
            </a:r>
          </a:p>
        </p:txBody>
      </p:sp>
      <p:pic>
        <p:nvPicPr>
          <p:cNvPr id="8196" name="Picture 4" descr="3: A sigmoid activation function, f (x) = 1 1+e −x . | Download Scientific  Diagram">
            <a:extLst>
              <a:ext uri="{FF2B5EF4-FFF2-40B4-BE49-F238E27FC236}">
                <a16:creationId xmlns:a16="http://schemas.microsoft.com/office/drawing/2014/main" id="{A7599AFF-1487-49C8-89BA-C9E3B87BC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473" y="2770479"/>
            <a:ext cx="2471517" cy="1279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图片 1">
            <a:extLst>
              <a:ext uri="{FF2B5EF4-FFF2-40B4-BE49-F238E27FC236}">
                <a16:creationId xmlns:a16="http://schemas.microsoft.com/office/drawing/2014/main" id="{0AB2C8BC-0F4C-4BCF-A246-0F61739447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15" t="26678" r="9482" b="47846"/>
          <a:stretch/>
        </p:blipFill>
        <p:spPr>
          <a:xfrm>
            <a:off x="3153338" y="1821567"/>
            <a:ext cx="1357745" cy="1283855"/>
          </a:xfrm>
          <a:prstGeom prst="rect">
            <a:avLst/>
          </a:prstGeom>
        </p:spPr>
      </p:pic>
      <p:pic>
        <p:nvPicPr>
          <p:cNvPr id="40" name="Picture 2" descr="021 CNN Object Localization - Master Data Science">
            <a:extLst>
              <a:ext uri="{FF2B5EF4-FFF2-40B4-BE49-F238E27FC236}">
                <a16:creationId xmlns:a16="http://schemas.microsoft.com/office/drawing/2014/main" id="{A24713FC-09FE-471F-B0E7-E7E680584C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" t="14448" r="74606" b="38321"/>
          <a:stretch/>
        </p:blipFill>
        <p:spPr bwMode="auto">
          <a:xfrm>
            <a:off x="657780" y="1807580"/>
            <a:ext cx="1477217" cy="1285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E8BB191-35FC-4BA0-8BB5-CDE278EF21A9}"/>
                  </a:ext>
                </a:extLst>
              </p:cNvPr>
              <p:cNvSpPr txBox="1"/>
              <p:nvPr/>
            </p:nvSpPr>
            <p:spPr>
              <a:xfrm>
                <a:off x="7074573" y="4621320"/>
                <a:ext cx="4114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Loss = 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E8BB191-35FC-4BA0-8BB5-CDE278EF2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573" y="4621320"/>
                <a:ext cx="4114800" cy="584775"/>
              </a:xfrm>
              <a:prstGeom prst="rect">
                <a:avLst/>
              </a:prstGeom>
              <a:blipFill>
                <a:blip r:embed="rId6"/>
                <a:stretch>
                  <a:fillRect t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84707DD8-2ECE-4349-9BBA-34D61B976082}"/>
              </a:ext>
            </a:extLst>
          </p:cNvPr>
          <p:cNvSpPr txBox="1"/>
          <p:nvPr/>
        </p:nvSpPr>
        <p:spPr>
          <a:xfrm>
            <a:off x="6050781" y="1658595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F21C215-6962-4835-A68A-C17ED023283F}"/>
              </a:ext>
            </a:extLst>
          </p:cNvPr>
          <p:cNvSpPr txBox="1"/>
          <p:nvPr/>
        </p:nvSpPr>
        <p:spPr>
          <a:xfrm>
            <a:off x="6050780" y="1963981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59AC45-10EA-4E98-A14E-BBD07DC6A055}"/>
              </a:ext>
            </a:extLst>
          </p:cNvPr>
          <p:cNvSpPr txBox="1"/>
          <p:nvPr/>
        </p:nvSpPr>
        <p:spPr>
          <a:xfrm>
            <a:off x="6050779" y="2240553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28094F-9FDD-4FB9-A7D0-F7E6F848E410}"/>
              </a:ext>
            </a:extLst>
          </p:cNvPr>
          <p:cNvSpPr txBox="1"/>
          <p:nvPr/>
        </p:nvSpPr>
        <p:spPr>
          <a:xfrm>
            <a:off x="6043550" y="2541368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A77D6CF2-FEC2-41C0-99E3-5A71E2E09B26}"/>
              </a:ext>
            </a:extLst>
          </p:cNvPr>
          <p:cNvSpPr/>
          <p:nvPr/>
        </p:nvSpPr>
        <p:spPr>
          <a:xfrm>
            <a:off x="5932742" y="1690688"/>
            <a:ext cx="238145" cy="82641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5FDC78E-16B9-4216-A843-BE2574A2BCAE}"/>
              </a:ext>
            </a:extLst>
          </p:cNvPr>
          <p:cNvSpPr txBox="1"/>
          <p:nvPr/>
        </p:nvSpPr>
        <p:spPr>
          <a:xfrm>
            <a:off x="4991559" y="1932220"/>
            <a:ext cx="970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SoftMax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EC0D12-4BFE-476A-8070-E07207ECE017}"/>
              </a:ext>
            </a:extLst>
          </p:cNvPr>
          <p:cNvSpPr txBox="1"/>
          <p:nvPr/>
        </p:nvSpPr>
        <p:spPr>
          <a:xfrm>
            <a:off x="5210210" y="5172108"/>
            <a:ext cx="1502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 = Probability of finding object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27D4BF-FE7C-4C6B-B095-DA4C784302FB}"/>
              </a:ext>
            </a:extLst>
          </p:cNvPr>
          <p:cNvSpPr txBox="1"/>
          <p:nvPr/>
        </p:nvSpPr>
        <p:spPr>
          <a:xfrm>
            <a:off x="990643" y="3184284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 =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4CEE9E5-0F21-4ADA-A076-5B6EA03D49DC}"/>
                  </a:ext>
                </a:extLst>
              </p:cNvPr>
              <p:cNvSpPr txBox="1"/>
              <p:nvPr/>
            </p:nvSpPr>
            <p:spPr>
              <a:xfrm>
                <a:off x="160628" y="3587332"/>
                <a:ext cx="247151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Loss = 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4CEE9E5-0F21-4ADA-A076-5B6EA03D4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28" y="3587332"/>
                <a:ext cx="2471517" cy="830997"/>
              </a:xfrm>
              <a:prstGeom prst="rect">
                <a:avLst/>
              </a:prstGeom>
              <a:blipFill>
                <a:blip r:embed="rId7"/>
                <a:stretch>
                  <a:fillRect t="-2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90138C2D-DCB7-4DEE-BC2B-7302D83EA37D}"/>
              </a:ext>
            </a:extLst>
          </p:cNvPr>
          <p:cNvSpPr txBox="1"/>
          <p:nvPr/>
        </p:nvSpPr>
        <p:spPr>
          <a:xfrm>
            <a:off x="3367283" y="3206089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 =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37A8933-5F4A-4ADD-A272-09272CBC8935}"/>
                  </a:ext>
                </a:extLst>
              </p:cNvPr>
              <p:cNvSpPr txBox="1"/>
              <p:nvPr/>
            </p:nvSpPr>
            <p:spPr>
              <a:xfrm>
                <a:off x="2573889" y="3586804"/>
                <a:ext cx="247151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Loss = 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37A8933-5F4A-4ADD-A272-09272CBC8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889" y="3586804"/>
                <a:ext cx="2471517" cy="584775"/>
              </a:xfrm>
              <a:prstGeom prst="rect">
                <a:avLst/>
              </a:prstGeom>
              <a:blipFill>
                <a:blip r:embed="rId8"/>
                <a:stretch>
                  <a:fillRect t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E766E478-F1F4-48B8-B09A-7082E1A2236E}"/>
              </a:ext>
            </a:extLst>
          </p:cNvPr>
          <p:cNvSpPr txBox="1"/>
          <p:nvPr/>
        </p:nvSpPr>
        <p:spPr>
          <a:xfrm>
            <a:off x="5008626" y="2538299"/>
            <a:ext cx="970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Sigmoid </a:t>
            </a:r>
          </a:p>
        </p:txBody>
      </p:sp>
      <p:sp>
        <p:nvSpPr>
          <p:cNvPr id="49" name="Left Brace 48">
            <a:extLst>
              <a:ext uri="{FF2B5EF4-FFF2-40B4-BE49-F238E27FC236}">
                <a16:creationId xmlns:a16="http://schemas.microsoft.com/office/drawing/2014/main" id="{6275DCDB-B7B2-4641-A873-2AB8D4710B32}"/>
              </a:ext>
            </a:extLst>
          </p:cNvPr>
          <p:cNvSpPr/>
          <p:nvPr/>
        </p:nvSpPr>
        <p:spPr>
          <a:xfrm>
            <a:off x="5920863" y="2538300"/>
            <a:ext cx="238145" cy="3597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237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Computer Vision Examples</a:t>
            </a:r>
            <a:br>
              <a:rPr lang="en-US" dirty="0"/>
            </a:br>
            <a:r>
              <a:rPr lang="en-US" dirty="0"/>
              <a:t>Detection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37</a:t>
            </a:fld>
            <a:endParaRPr lang="en-US" dirty="0"/>
          </a:p>
        </p:txBody>
      </p:sp>
      <p:pic>
        <p:nvPicPr>
          <p:cNvPr id="7" name="Picture 2" descr="021 CNN Object Localization - Master Data Science">
            <a:extLst>
              <a:ext uri="{FF2B5EF4-FFF2-40B4-BE49-F238E27FC236}">
                <a16:creationId xmlns:a16="http://schemas.microsoft.com/office/drawing/2014/main" id="{BD33C85C-C7FD-4F84-81D7-B550319A74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03" t="14636" b="37713"/>
          <a:stretch/>
        </p:blipFill>
        <p:spPr bwMode="auto">
          <a:xfrm>
            <a:off x="838200" y="2029521"/>
            <a:ext cx="2503189" cy="225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CBA123-2159-4B96-996D-AD0FA3ED6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172" y="1968881"/>
            <a:ext cx="7102456" cy="2920237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75BF8560-1411-4328-970A-767281EB3219}"/>
              </a:ext>
            </a:extLst>
          </p:cNvPr>
          <p:cNvSpPr/>
          <p:nvPr/>
        </p:nvSpPr>
        <p:spPr>
          <a:xfrm rot="5400000">
            <a:off x="7573427" y="1513303"/>
            <a:ext cx="809115" cy="675162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Brace 52">
            <a:extLst>
              <a:ext uri="{FF2B5EF4-FFF2-40B4-BE49-F238E27FC236}">
                <a16:creationId xmlns:a16="http://schemas.microsoft.com/office/drawing/2014/main" id="{86F78B87-B323-4A00-A6AA-4C12763709EE}"/>
              </a:ext>
            </a:extLst>
          </p:cNvPr>
          <p:cNvSpPr/>
          <p:nvPr/>
        </p:nvSpPr>
        <p:spPr>
          <a:xfrm rot="5400000">
            <a:off x="1812273" y="3565614"/>
            <a:ext cx="809115" cy="224911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3FBE20-A333-4E7E-9A67-72066E363A4A}"/>
              </a:ext>
            </a:extLst>
          </p:cNvPr>
          <p:cNvSpPr txBox="1"/>
          <p:nvPr/>
        </p:nvSpPr>
        <p:spPr>
          <a:xfrm>
            <a:off x="1320718" y="5109010"/>
            <a:ext cx="179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Objects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C4445F2-A6E0-420D-89D3-D8C1C23A0931}"/>
              </a:ext>
            </a:extLst>
          </p:cNvPr>
          <p:cNvSpPr txBox="1"/>
          <p:nvPr/>
        </p:nvSpPr>
        <p:spPr>
          <a:xfrm>
            <a:off x="6910344" y="5293676"/>
            <a:ext cx="213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 Object Model</a:t>
            </a:r>
          </a:p>
        </p:txBody>
      </p:sp>
    </p:spTree>
    <p:extLst>
      <p:ext uri="{BB962C8B-B14F-4D97-AF65-F5344CB8AC3E}">
        <p14:creationId xmlns:p14="http://schemas.microsoft.com/office/powerpoint/2010/main" val="3896317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Computer Vision Examples</a:t>
            </a:r>
            <a:br>
              <a:rPr lang="en-US" dirty="0"/>
            </a:br>
            <a:r>
              <a:rPr lang="en-US" dirty="0"/>
              <a:t>Detection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CBA123-2159-4B96-996D-AD0FA3ED6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788" y="1968881"/>
            <a:ext cx="7102456" cy="2920237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75BF8560-1411-4328-970A-767281EB3219}"/>
              </a:ext>
            </a:extLst>
          </p:cNvPr>
          <p:cNvSpPr/>
          <p:nvPr/>
        </p:nvSpPr>
        <p:spPr>
          <a:xfrm rot="5400000">
            <a:off x="7930043" y="1513303"/>
            <a:ext cx="809115" cy="675162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Brace 52">
            <a:extLst>
              <a:ext uri="{FF2B5EF4-FFF2-40B4-BE49-F238E27FC236}">
                <a16:creationId xmlns:a16="http://schemas.microsoft.com/office/drawing/2014/main" id="{86F78B87-B323-4A00-A6AA-4C12763709EE}"/>
              </a:ext>
            </a:extLst>
          </p:cNvPr>
          <p:cNvSpPr/>
          <p:nvPr/>
        </p:nvSpPr>
        <p:spPr>
          <a:xfrm rot="5400000">
            <a:off x="1924303" y="2980435"/>
            <a:ext cx="809115" cy="34194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3FBE20-A333-4E7E-9A67-72066E363A4A}"/>
              </a:ext>
            </a:extLst>
          </p:cNvPr>
          <p:cNvSpPr txBox="1"/>
          <p:nvPr/>
        </p:nvSpPr>
        <p:spPr>
          <a:xfrm>
            <a:off x="1432748" y="5110535"/>
            <a:ext cx="179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Sliding Window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C4445F2-A6E0-420D-89D3-D8C1C23A0931}"/>
              </a:ext>
            </a:extLst>
          </p:cNvPr>
          <p:cNvSpPr txBox="1"/>
          <p:nvPr/>
        </p:nvSpPr>
        <p:spPr>
          <a:xfrm>
            <a:off x="7266960" y="5283832"/>
            <a:ext cx="213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 Object Model</a:t>
            </a:r>
          </a:p>
        </p:txBody>
      </p:sp>
      <p:pic>
        <p:nvPicPr>
          <p:cNvPr id="11" name="Picture 2" descr="Depth learning the basics - object detection (CNN + sliding window + YOLO)  - Programmer Sought">
            <a:extLst>
              <a:ext uri="{FF2B5EF4-FFF2-40B4-BE49-F238E27FC236}">
                <a16:creationId xmlns:a16="http://schemas.microsoft.com/office/drawing/2014/main" id="{E370F214-68F0-4B28-A7F7-E086F894B1F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1997011"/>
            <a:ext cx="3419475" cy="227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401CE33-E1B2-4658-8683-053E596C52FE}"/>
              </a:ext>
            </a:extLst>
          </p:cNvPr>
          <p:cNvCxnSpPr>
            <a:cxnSpLocks/>
          </p:cNvCxnSpPr>
          <p:nvPr/>
        </p:nvCxnSpPr>
        <p:spPr>
          <a:xfrm>
            <a:off x="4038599" y="3232054"/>
            <a:ext cx="8442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134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Computer Vision Examples</a:t>
            </a:r>
            <a:br>
              <a:rPr lang="en-US" dirty="0"/>
            </a:br>
            <a:r>
              <a:rPr lang="en-US" dirty="0"/>
              <a:t>Detection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39</a:t>
            </a:fld>
            <a:endParaRPr lang="en-US" dirty="0"/>
          </a:p>
        </p:txBody>
      </p:sp>
      <p:sp>
        <p:nvSpPr>
          <p:cNvPr id="53" name="Right Brace 52">
            <a:extLst>
              <a:ext uri="{FF2B5EF4-FFF2-40B4-BE49-F238E27FC236}">
                <a16:creationId xmlns:a16="http://schemas.microsoft.com/office/drawing/2014/main" id="{86F78B87-B323-4A00-A6AA-4C12763709EE}"/>
              </a:ext>
            </a:extLst>
          </p:cNvPr>
          <p:cNvSpPr/>
          <p:nvPr/>
        </p:nvSpPr>
        <p:spPr>
          <a:xfrm rot="5400000">
            <a:off x="1924303" y="2980435"/>
            <a:ext cx="809115" cy="34194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3FBE20-A333-4E7E-9A67-72066E363A4A}"/>
              </a:ext>
            </a:extLst>
          </p:cNvPr>
          <p:cNvSpPr txBox="1"/>
          <p:nvPr/>
        </p:nvSpPr>
        <p:spPr>
          <a:xfrm>
            <a:off x="1432748" y="5110535"/>
            <a:ext cx="179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Sliding Window</a:t>
            </a:r>
          </a:p>
        </p:txBody>
      </p:sp>
      <p:pic>
        <p:nvPicPr>
          <p:cNvPr id="11" name="Picture 2" descr="Depth learning the basics - object detection (CNN + sliding window + YOLO)  - Programmer Sought">
            <a:extLst>
              <a:ext uri="{FF2B5EF4-FFF2-40B4-BE49-F238E27FC236}">
                <a16:creationId xmlns:a16="http://schemas.microsoft.com/office/drawing/2014/main" id="{E370F214-68F0-4B28-A7F7-E086F894B1F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1997011"/>
            <a:ext cx="3419475" cy="227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Question mark with solid fill">
            <a:extLst>
              <a:ext uri="{FF2B5EF4-FFF2-40B4-BE49-F238E27FC236}">
                <a16:creationId xmlns:a16="http://schemas.microsoft.com/office/drawing/2014/main" id="{8ECEF861-7E81-4A77-A889-DA109B730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8296" y="1982286"/>
            <a:ext cx="2289048" cy="22890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EB3647-89ED-46A7-9DB7-7B8647A04DA2}"/>
              </a:ext>
            </a:extLst>
          </p:cNvPr>
          <p:cNvSpPr txBox="1"/>
          <p:nvPr/>
        </p:nvSpPr>
        <p:spPr>
          <a:xfrm>
            <a:off x="5291327" y="4086668"/>
            <a:ext cx="4074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 many predictions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78D61-FEA6-42ED-B97E-2F53F015E22D}"/>
              </a:ext>
            </a:extLst>
          </p:cNvPr>
          <p:cNvSpPr txBox="1"/>
          <p:nvPr/>
        </p:nvSpPr>
        <p:spPr>
          <a:xfrm>
            <a:off x="5331622" y="4976510"/>
            <a:ext cx="4074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Huge computational Cost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5F85CAB2-12CA-47F3-9398-8F6D0EF50825}"/>
              </a:ext>
            </a:extLst>
          </p:cNvPr>
          <p:cNvSpPr/>
          <p:nvPr/>
        </p:nvSpPr>
        <p:spPr>
          <a:xfrm>
            <a:off x="7254240" y="4456000"/>
            <a:ext cx="137160" cy="5205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008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Operation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4</a:t>
            </a:fld>
            <a:endParaRPr lang="en-US"/>
          </a:p>
        </p:txBody>
      </p:sp>
      <p:pic>
        <p:nvPicPr>
          <p:cNvPr id="3074" name="Picture 2" descr="Convolutional Neural Networks (CNN): Step 1- Convolution Operation - Blogs  - SuperDataScience | Machine Learning | AI | Data Science Career |  Analytics | Success">
            <a:extLst>
              <a:ext uri="{FF2B5EF4-FFF2-40B4-BE49-F238E27FC236}">
                <a16:creationId xmlns:a16="http://schemas.microsoft.com/office/drawing/2014/main" id="{9569D6E9-FEAC-4BA5-A354-8C1C835A89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03"/>
          <a:stretch/>
        </p:blipFill>
        <p:spPr bwMode="auto">
          <a:xfrm>
            <a:off x="1976438" y="1614489"/>
            <a:ext cx="8239125" cy="289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2BA353-6600-4C5A-B172-2B77765CAE0E}"/>
              </a:ext>
            </a:extLst>
          </p:cNvPr>
          <p:cNvSpPr txBox="1"/>
          <p:nvPr/>
        </p:nvSpPr>
        <p:spPr>
          <a:xfrm>
            <a:off x="3309257" y="4462022"/>
            <a:ext cx="729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 X N</a:t>
            </a:r>
          </a:p>
          <a:p>
            <a:pPr algn="ctr"/>
            <a:r>
              <a:rPr lang="en-US" dirty="0"/>
              <a:t>7 X 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5B0A66-30E8-48EC-A01C-F68F097A2E24}"/>
              </a:ext>
            </a:extLst>
          </p:cNvPr>
          <p:cNvSpPr txBox="1"/>
          <p:nvPr/>
        </p:nvSpPr>
        <p:spPr>
          <a:xfrm>
            <a:off x="6120153" y="4245821"/>
            <a:ext cx="642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X F</a:t>
            </a:r>
          </a:p>
          <a:p>
            <a:r>
              <a:rPr lang="en-US" dirty="0"/>
              <a:t>3 X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DFAE47-18F2-42F7-8372-EE26D087F966}"/>
              </a:ext>
            </a:extLst>
          </p:cNvPr>
          <p:cNvSpPr txBox="1"/>
          <p:nvPr/>
        </p:nvSpPr>
        <p:spPr>
          <a:xfrm>
            <a:off x="8610600" y="4245821"/>
            <a:ext cx="902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X M</a:t>
            </a:r>
          </a:p>
          <a:p>
            <a:pPr algn="ctr"/>
            <a:r>
              <a:rPr lang="en-US" dirty="0"/>
              <a:t>5 X 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45451C-D708-4184-8FE1-D3BAF8E504B8}"/>
              </a:ext>
            </a:extLst>
          </p:cNvPr>
          <p:cNvSpPr txBox="1"/>
          <p:nvPr/>
        </p:nvSpPr>
        <p:spPr>
          <a:xfrm>
            <a:off x="8182315" y="4785187"/>
            <a:ext cx="2022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(N-F+1) X (N-F+1)</a:t>
            </a:r>
          </a:p>
        </p:txBody>
      </p:sp>
    </p:spTree>
    <p:extLst>
      <p:ext uri="{BB962C8B-B14F-4D97-AF65-F5344CB8AC3E}">
        <p14:creationId xmlns:p14="http://schemas.microsoft.com/office/powerpoint/2010/main" val="42389856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Computer Vision Examples</a:t>
            </a:r>
            <a:br>
              <a:rPr lang="en-US" dirty="0"/>
            </a:br>
            <a:r>
              <a:rPr lang="en-US" dirty="0"/>
              <a:t>Detection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40</a:t>
            </a:fld>
            <a:endParaRPr lang="en-US" dirty="0"/>
          </a:p>
        </p:txBody>
      </p:sp>
      <p:pic>
        <p:nvPicPr>
          <p:cNvPr id="9218" name="Picture 2" descr="Super Machine Learning Revision Notes | CreateMoMo">
            <a:extLst>
              <a:ext uri="{FF2B5EF4-FFF2-40B4-BE49-F238E27FC236}">
                <a16:creationId xmlns:a16="http://schemas.microsoft.com/office/drawing/2014/main" id="{CC33146E-5E1D-4668-BDE7-E8B173677F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2"/>
          <a:stretch/>
        </p:blipFill>
        <p:spPr bwMode="auto">
          <a:xfrm>
            <a:off x="2442972" y="1629058"/>
            <a:ext cx="7616952" cy="407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7DEC16-8CA2-4F63-8EF1-D19E0357FABD}"/>
              </a:ext>
            </a:extLst>
          </p:cNvPr>
          <p:cNvSpPr txBox="1"/>
          <p:nvPr/>
        </p:nvSpPr>
        <p:spPr>
          <a:xfrm>
            <a:off x="3215640" y="1690688"/>
            <a:ext cx="822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BC0499"/>
                </a:solidFill>
              </a:rPr>
              <a:t>5 X 5 X3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B8CC03-7EC5-4FDD-81B9-76A836CC9FD7}"/>
              </a:ext>
            </a:extLst>
          </p:cNvPr>
          <p:cNvSpPr txBox="1"/>
          <p:nvPr/>
        </p:nvSpPr>
        <p:spPr>
          <a:xfrm>
            <a:off x="6562344" y="4032575"/>
            <a:ext cx="926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BC0499"/>
                </a:solidFill>
              </a:rPr>
              <a:t>5 X 5 X 16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67D584-B376-4011-A291-BE7FD404E52F}"/>
              </a:ext>
            </a:extLst>
          </p:cNvPr>
          <p:cNvSpPr txBox="1"/>
          <p:nvPr/>
        </p:nvSpPr>
        <p:spPr>
          <a:xfrm>
            <a:off x="3177540" y="2311812"/>
            <a:ext cx="822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BC0499"/>
                </a:solidFill>
              </a:rPr>
              <a:t>16</a:t>
            </a:r>
          </a:p>
        </p:txBody>
      </p:sp>
      <p:pic>
        <p:nvPicPr>
          <p:cNvPr id="19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id="{F51F7319-0EB2-4280-A65A-F066BDBD1E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53" r="15579" b="48841"/>
          <a:stretch/>
        </p:blipFill>
        <p:spPr bwMode="auto">
          <a:xfrm>
            <a:off x="11134787" y="2817153"/>
            <a:ext cx="303618" cy="112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E37349-BCAA-458E-B98C-6E3E1BDFE6A4}"/>
              </a:ext>
            </a:extLst>
          </p:cNvPr>
          <p:cNvSpPr txBox="1"/>
          <p:nvPr/>
        </p:nvSpPr>
        <p:spPr>
          <a:xfrm>
            <a:off x="10542312" y="2785060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47F15F-F98B-4CFE-BAB6-6F57A4092157}"/>
              </a:ext>
            </a:extLst>
          </p:cNvPr>
          <p:cNvSpPr txBox="1"/>
          <p:nvPr/>
        </p:nvSpPr>
        <p:spPr>
          <a:xfrm>
            <a:off x="10542311" y="3090446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21DC02-6ECD-4DFD-BAF1-49BD9D3F208D}"/>
              </a:ext>
            </a:extLst>
          </p:cNvPr>
          <p:cNvSpPr txBox="1"/>
          <p:nvPr/>
        </p:nvSpPr>
        <p:spPr>
          <a:xfrm>
            <a:off x="10542310" y="3367018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D249B0-7FC4-48AF-929D-067423587ECB}"/>
              </a:ext>
            </a:extLst>
          </p:cNvPr>
          <p:cNvSpPr txBox="1"/>
          <p:nvPr/>
        </p:nvSpPr>
        <p:spPr>
          <a:xfrm>
            <a:off x="10535081" y="3667833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B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D8EDB76A-6AB3-4D58-B467-9CF25EB58E6C}"/>
              </a:ext>
            </a:extLst>
          </p:cNvPr>
          <p:cNvSpPr/>
          <p:nvPr/>
        </p:nvSpPr>
        <p:spPr>
          <a:xfrm>
            <a:off x="10424273" y="2889147"/>
            <a:ext cx="238145" cy="100779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FDC628-ED23-44DF-AF42-50A0139531B6}"/>
              </a:ext>
            </a:extLst>
          </p:cNvPr>
          <p:cNvSpPr txBox="1"/>
          <p:nvPr/>
        </p:nvSpPr>
        <p:spPr>
          <a:xfrm>
            <a:off x="377438" y="3074630"/>
            <a:ext cx="1693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Convert FC to one-by-one conv</a:t>
            </a:r>
          </a:p>
        </p:txBody>
      </p:sp>
    </p:spTree>
    <p:extLst>
      <p:ext uri="{BB962C8B-B14F-4D97-AF65-F5344CB8AC3E}">
        <p14:creationId xmlns:p14="http://schemas.microsoft.com/office/powerpoint/2010/main" val="40130204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Computer Vision Examples</a:t>
            </a:r>
            <a:br>
              <a:rPr lang="en-US" dirty="0"/>
            </a:br>
            <a:r>
              <a:rPr lang="en-US" dirty="0"/>
              <a:t>Detection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41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2D09D3-9E8A-4B2E-A888-0679B0C20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934" y="1916994"/>
            <a:ext cx="9434132" cy="17188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EFC6EA-A787-405E-A4A3-624614160DEB}"/>
              </a:ext>
            </a:extLst>
          </p:cNvPr>
          <p:cNvSpPr txBox="1"/>
          <p:nvPr/>
        </p:nvSpPr>
        <p:spPr>
          <a:xfrm>
            <a:off x="4791456" y="3862189"/>
            <a:ext cx="2331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can control the window size using pooling and Conv layers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7FFAC8-6FF4-4187-8E56-55EF24B58789}"/>
              </a:ext>
            </a:extLst>
          </p:cNvPr>
          <p:cNvSpPr txBox="1"/>
          <p:nvPr/>
        </p:nvSpPr>
        <p:spPr>
          <a:xfrm>
            <a:off x="8816340" y="3862189"/>
            <a:ext cx="2331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can control the number of targets using the number of filters at the last layer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15A7AD2E-36F2-4726-80DC-A17621D5A044}"/>
              </a:ext>
            </a:extLst>
          </p:cNvPr>
          <p:cNvSpPr/>
          <p:nvPr/>
        </p:nvSpPr>
        <p:spPr>
          <a:xfrm rot="16200000">
            <a:off x="9745753" y="2853553"/>
            <a:ext cx="472894" cy="13941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04C8F9AA-11C0-4AB2-967F-66477EC0507F}"/>
              </a:ext>
            </a:extLst>
          </p:cNvPr>
          <p:cNvSpPr/>
          <p:nvPr/>
        </p:nvSpPr>
        <p:spPr>
          <a:xfrm rot="16200000">
            <a:off x="5634001" y="1165564"/>
            <a:ext cx="472894" cy="477012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023380-C6F2-40F8-B7F7-EDAA9C2F8209}"/>
              </a:ext>
            </a:extLst>
          </p:cNvPr>
          <p:cNvSpPr txBox="1"/>
          <p:nvPr/>
        </p:nvSpPr>
        <p:spPr>
          <a:xfrm>
            <a:off x="8215598" y="2295662"/>
            <a:ext cx="926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BC0499"/>
                </a:solidFill>
              </a:rPr>
              <a:t>1 X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C9FF4F-1A42-44C9-8C08-57D5C248222C}"/>
              </a:ext>
            </a:extLst>
          </p:cNvPr>
          <p:cNvSpPr txBox="1"/>
          <p:nvPr/>
        </p:nvSpPr>
        <p:spPr>
          <a:xfrm>
            <a:off x="9349740" y="2291358"/>
            <a:ext cx="926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BC0499"/>
                </a:solidFill>
              </a:rPr>
              <a:t>1 X 1</a:t>
            </a:r>
          </a:p>
        </p:txBody>
      </p:sp>
    </p:spTree>
    <p:extLst>
      <p:ext uri="{BB962C8B-B14F-4D97-AF65-F5344CB8AC3E}">
        <p14:creationId xmlns:p14="http://schemas.microsoft.com/office/powerpoint/2010/main" val="10169170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Computer Vision Examples</a:t>
            </a:r>
            <a:br>
              <a:rPr lang="en-US" dirty="0"/>
            </a:br>
            <a:r>
              <a:rPr lang="en-US" dirty="0"/>
              <a:t>Detection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42</a:t>
            </a:fld>
            <a:endParaRPr lang="en-US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8A67D0E2-9A0C-4425-9730-F263DCF67A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94"/>
          <a:stretch/>
        </p:blipFill>
        <p:spPr bwMode="auto">
          <a:xfrm>
            <a:off x="7150608" y="1574625"/>
            <a:ext cx="4357497" cy="458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3ABC3E-E03D-4668-8ED9-6A12DBAD4BD8}"/>
              </a:ext>
            </a:extLst>
          </p:cNvPr>
          <p:cNvSpPr txBox="1"/>
          <p:nvPr/>
        </p:nvSpPr>
        <p:spPr>
          <a:xfrm>
            <a:off x="1089108" y="3326707"/>
            <a:ext cx="1975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YOLO Algorithm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6936FF2-C781-4085-BEA0-F4E91CA927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51" r="62994" b="29116"/>
          <a:stretch/>
        </p:blipFill>
        <p:spPr bwMode="auto">
          <a:xfrm>
            <a:off x="3655453" y="2361843"/>
            <a:ext cx="3321560" cy="276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D11BE37-857C-4E46-B7D0-16E221618CE0}"/>
              </a:ext>
            </a:extLst>
          </p:cNvPr>
          <p:cNvSpPr txBox="1"/>
          <p:nvPr/>
        </p:nvSpPr>
        <p:spPr>
          <a:xfrm>
            <a:off x="5284511" y="3172818"/>
            <a:ext cx="811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(0,0)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45E9CA-47A0-481C-AE2F-A25F63A396B8}"/>
              </a:ext>
            </a:extLst>
          </p:cNvPr>
          <p:cNvSpPr txBox="1"/>
          <p:nvPr/>
        </p:nvSpPr>
        <p:spPr>
          <a:xfrm>
            <a:off x="6252321" y="4145744"/>
            <a:ext cx="811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(1,1)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434EF5-71B7-44D4-82DC-B05BDE3EE23F}"/>
              </a:ext>
            </a:extLst>
          </p:cNvPr>
          <p:cNvSpPr/>
          <p:nvPr/>
        </p:nvSpPr>
        <p:spPr>
          <a:xfrm>
            <a:off x="6252321" y="3913632"/>
            <a:ext cx="75327" cy="6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B51413-A0DF-4572-A41E-C93F6CEB26DC}"/>
              </a:ext>
            </a:extLst>
          </p:cNvPr>
          <p:cNvSpPr txBox="1"/>
          <p:nvPr/>
        </p:nvSpPr>
        <p:spPr>
          <a:xfrm>
            <a:off x="5921903" y="3561063"/>
            <a:ext cx="811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(X,Y)</a:t>
            </a:r>
          </a:p>
        </p:txBody>
      </p:sp>
    </p:spTree>
    <p:extLst>
      <p:ext uri="{BB962C8B-B14F-4D97-AF65-F5344CB8AC3E}">
        <p14:creationId xmlns:p14="http://schemas.microsoft.com/office/powerpoint/2010/main" val="450491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Computer Vision Examples</a:t>
            </a:r>
            <a:br>
              <a:rPr lang="en-US" dirty="0"/>
            </a:br>
            <a:r>
              <a:rPr lang="en-US" dirty="0"/>
              <a:t>Detection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43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3ABC3E-E03D-4668-8ED9-6A12DBAD4BD8}"/>
              </a:ext>
            </a:extLst>
          </p:cNvPr>
          <p:cNvSpPr txBox="1"/>
          <p:nvPr/>
        </p:nvSpPr>
        <p:spPr>
          <a:xfrm>
            <a:off x="1089108" y="3326707"/>
            <a:ext cx="1975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Evaluation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11BE37-857C-4E46-B7D0-16E221618CE0}"/>
              </a:ext>
            </a:extLst>
          </p:cNvPr>
          <p:cNvSpPr txBox="1"/>
          <p:nvPr/>
        </p:nvSpPr>
        <p:spPr>
          <a:xfrm>
            <a:off x="5284511" y="3172818"/>
            <a:ext cx="811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(0,0)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45E9CA-47A0-481C-AE2F-A25F63A396B8}"/>
              </a:ext>
            </a:extLst>
          </p:cNvPr>
          <p:cNvSpPr txBox="1"/>
          <p:nvPr/>
        </p:nvSpPr>
        <p:spPr>
          <a:xfrm>
            <a:off x="6252321" y="4145744"/>
            <a:ext cx="811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(1,1)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434EF5-71B7-44D4-82DC-B05BDE3EE23F}"/>
              </a:ext>
            </a:extLst>
          </p:cNvPr>
          <p:cNvSpPr/>
          <p:nvPr/>
        </p:nvSpPr>
        <p:spPr>
          <a:xfrm>
            <a:off x="6252321" y="3913632"/>
            <a:ext cx="75327" cy="6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B51413-A0DF-4572-A41E-C93F6CEB26DC}"/>
              </a:ext>
            </a:extLst>
          </p:cNvPr>
          <p:cNvSpPr txBox="1"/>
          <p:nvPr/>
        </p:nvSpPr>
        <p:spPr>
          <a:xfrm>
            <a:off x="5921903" y="3561063"/>
            <a:ext cx="811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(X,Y)</a:t>
            </a:r>
          </a:p>
        </p:txBody>
      </p:sp>
      <p:pic>
        <p:nvPicPr>
          <p:cNvPr id="16386" name="Picture 2" descr="Details of the Label">
            <a:extLst>
              <a:ext uri="{FF2B5EF4-FFF2-40B4-BE49-F238E27FC236}">
                <a16:creationId xmlns:a16="http://schemas.microsoft.com/office/drawing/2014/main" id="{416F54A2-56DC-4476-8E13-C7F0EEC54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270" y="1731915"/>
            <a:ext cx="4625080" cy="302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06E81E-FDB6-4B4C-A910-B5237668278D}"/>
              </a:ext>
            </a:extLst>
          </p:cNvPr>
          <p:cNvSpPr txBox="1"/>
          <p:nvPr/>
        </p:nvSpPr>
        <p:spPr>
          <a:xfrm>
            <a:off x="3364992" y="5056632"/>
            <a:ext cx="2221992" cy="69494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A6F5EC-90D4-4AFC-984D-E6EF4B310591}"/>
              </a:ext>
            </a:extLst>
          </p:cNvPr>
          <p:cNvSpPr txBox="1"/>
          <p:nvPr/>
        </p:nvSpPr>
        <p:spPr>
          <a:xfrm>
            <a:off x="4932305" y="4985769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IOU can also be used to measure how similar two bounding boxes are similar to each other.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9E02AF-1628-44E5-84B5-50673E0F5393}"/>
              </a:ext>
            </a:extLst>
          </p:cNvPr>
          <p:cNvSpPr txBox="1"/>
          <p:nvPr/>
        </p:nvSpPr>
        <p:spPr>
          <a:xfrm>
            <a:off x="838200" y="3868840"/>
            <a:ext cx="2717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Intersection Over Union</a:t>
            </a:r>
          </a:p>
        </p:txBody>
      </p:sp>
    </p:spTree>
    <p:extLst>
      <p:ext uri="{BB962C8B-B14F-4D97-AF65-F5344CB8AC3E}">
        <p14:creationId xmlns:p14="http://schemas.microsoft.com/office/powerpoint/2010/main" val="10553143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Computer Vision Examples</a:t>
            </a:r>
            <a:br>
              <a:rPr lang="en-US" dirty="0"/>
            </a:br>
            <a:r>
              <a:rPr lang="en-US" dirty="0"/>
              <a:t>Detection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44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3ABC3E-E03D-4668-8ED9-6A12DBAD4BD8}"/>
              </a:ext>
            </a:extLst>
          </p:cNvPr>
          <p:cNvSpPr txBox="1"/>
          <p:nvPr/>
        </p:nvSpPr>
        <p:spPr>
          <a:xfrm>
            <a:off x="961092" y="2865041"/>
            <a:ext cx="2949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Non-max Suppression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11BE37-857C-4E46-B7D0-16E221618CE0}"/>
              </a:ext>
            </a:extLst>
          </p:cNvPr>
          <p:cNvSpPr txBox="1"/>
          <p:nvPr/>
        </p:nvSpPr>
        <p:spPr>
          <a:xfrm>
            <a:off x="5284511" y="3172818"/>
            <a:ext cx="811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(0,0)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45E9CA-47A0-481C-AE2F-A25F63A396B8}"/>
              </a:ext>
            </a:extLst>
          </p:cNvPr>
          <p:cNvSpPr txBox="1"/>
          <p:nvPr/>
        </p:nvSpPr>
        <p:spPr>
          <a:xfrm>
            <a:off x="6252321" y="4145744"/>
            <a:ext cx="811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(1,1)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B51413-A0DF-4572-A41E-C93F6CEB26DC}"/>
              </a:ext>
            </a:extLst>
          </p:cNvPr>
          <p:cNvSpPr txBox="1"/>
          <p:nvPr/>
        </p:nvSpPr>
        <p:spPr>
          <a:xfrm>
            <a:off x="5921903" y="3561063"/>
            <a:ext cx="811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(X,Y)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6E81E-FDB6-4B4C-A910-B5237668278D}"/>
              </a:ext>
            </a:extLst>
          </p:cNvPr>
          <p:cNvSpPr txBox="1"/>
          <p:nvPr/>
        </p:nvSpPr>
        <p:spPr>
          <a:xfrm>
            <a:off x="3364992" y="5056632"/>
            <a:ext cx="2221992" cy="69494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A6F5EC-90D4-4AFC-984D-E6EF4B310591}"/>
              </a:ext>
            </a:extLst>
          </p:cNvPr>
          <p:cNvSpPr txBox="1"/>
          <p:nvPr/>
        </p:nvSpPr>
        <p:spPr>
          <a:xfrm>
            <a:off x="5789643" y="4745006"/>
            <a:ext cx="4520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need to keep only one box per each group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9E02AF-1628-44E5-84B5-50673E0F5393}"/>
              </a:ext>
            </a:extLst>
          </p:cNvPr>
          <p:cNvSpPr txBox="1"/>
          <p:nvPr/>
        </p:nvSpPr>
        <p:spPr>
          <a:xfrm>
            <a:off x="1077001" y="3360671"/>
            <a:ext cx="2717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Post-Processing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3CBCBF4B-94FD-4846-A28B-6F49B8018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037" y="1814026"/>
            <a:ext cx="6721397" cy="263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6962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Computer Vision Examples</a:t>
            </a:r>
            <a:br>
              <a:rPr lang="en-US" dirty="0"/>
            </a:br>
            <a:r>
              <a:rPr lang="en-US" dirty="0"/>
              <a:t>Detection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45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3ABC3E-E03D-4668-8ED9-6A12DBAD4BD8}"/>
              </a:ext>
            </a:extLst>
          </p:cNvPr>
          <p:cNvSpPr txBox="1"/>
          <p:nvPr/>
        </p:nvSpPr>
        <p:spPr>
          <a:xfrm>
            <a:off x="966548" y="3198167"/>
            <a:ext cx="2949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Non-max Suppression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45E9CA-47A0-481C-AE2F-A25F63A396B8}"/>
              </a:ext>
            </a:extLst>
          </p:cNvPr>
          <p:cNvSpPr txBox="1"/>
          <p:nvPr/>
        </p:nvSpPr>
        <p:spPr>
          <a:xfrm>
            <a:off x="6803502" y="4137212"/>
            <a:ext cx="794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(1,1)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6E81E-FDB6-4B4C-A910-B5237668278D}"/>
              </a:ext>
            </a:extLst>
          </p:cNvPr>
          <p:cNvSpPr txBox="1"/>
          <p:nvPr/>
        </p:nvSpPr>
        <p:spPr>
          <a:xfrm>
            <a:off x="3364992" y="5056632"/>
            <a:ext cx="2221992" cy="69494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9E02AF-1628-44E5-84B5-50673E0F5393}"/>
              </a:ext>
            </a:extLst>
          </p:cNvPr>
          <p:cNvSpPr txBox="1"/>
          <p:nvPr/>
        </p:nvSpPr>
        <p:spPr>
          <a:xfrm>
            <a:off x="1082457" y="3693797"/>
            <a:ext cx="2717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Post-Processing</a:t>
            </a:r>
          </a:p>
        </p:txBody>
      </p:sp>
      <p:pic>
        <p:nvPicPr>
          <p:cNvPr id="18434" name="Picture 2" descr="Bolt! - Disney&amp;#39;s Bolt Photo (34335639) - Fanpop">
            <a:extLst>
              <a:ext uri="{FF2B5EF4-FFF2-40B4-BE49-F238E27FC236}">
                <a16:creationId xmlns:a16="http://schemas.microsoft.com/office/drawing/2014/main" id="{0B9C053B-B974-4145-BCAB-57DDB75F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117" y="1116873"/>
            <a:ext cx="5043689" cy="493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0754E8-1726-4DA9-9619-2EC5BDD0776C}"/>
              </a:ext>
            </a:extLst>
          </p:cNvPr>
          <p:cNvSpPr/>
          <p:nvPr/>
        </p:nvSpPr>
        <p:spPr>
          <a:xfrm>
            <a:off x="6482677" y="1690835"/>
            <a:ext cx="2531552" cy="4034094"/>
          </a:xfrm>
          <a:prstGeom prst="rect">
            <a:avLst/>
          </a:prstGeom>
          <a:solidFill>
            <a:schemeClr val="bg2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ighlight>
                  <a:srgbClr val="FF0000"/>
                </a:highlight>
              </a:rPr>
              <a:t>0.9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113031-1E1D-48D3-A9CC-6908F8D786AB}"/>
              </a:ext>
            </a:extLst>
          </p:cNvPr>
          <p:cNvSpPr/>
          <p:nvPr/>
        </p:nvSpPr>
        <p:spPr>
          <a:xfrm>
            <a:off x="7465220" y="2252735"/>
            <a:ext cx="2531552" cy="3179641"/>
          </a:xfrm>
          <a:prstGeom prst="rect">
            <a:avLst/>
          </a:prstGeom>
          <a:solidFill>
            <a:schemeClr val="bg2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ighlight>
                  <a:srgbClr val="FF0000"/>
                </a:highlight>
              </a:rPr>
              <a:t>0.8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64753C-08A3-4BBE-86EF-FDFF2D056DCA}"/>
              </a:ext>
            </a:extLst>
          </p:cNvPr>
          <p:cNvSpPr/>
          <p:nvPr/>
        </p:nvSpPr>
        <p:spPr>
          <a:xfrm>
            <a:off x="7182998" y="3004685"/>
            <a:ext cx="3134097" cy="2868364"/>
          </a:xfrm>
          <a:prstGeom prst="rect">
            <a:avLst/>
          </a:prstGeom>
          <a:solidFill>
            <a:schemeClr val="bg2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ighlight>
                  <a:srgbClr val="FF0000"/>
                </a:highlight>
              </a:rPr>
              <a:t>0.7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5FFAE0-C017-4969-B3D9-E37C80169081}"/>
              </a:ext>
            </a:extLst>
          </p:cNvPr>
          <p:cNvSpPr/>
          <p:nvPr/>
        </p:nvSpPr>
        <p:spPr>
          <a:xfrm>
            <a:off x="5993514" y="1371872"/>
            <a:ext cx="3194131" cy="1330426"/>
          </a:xfrm>
          <a:prstGeom prst="rect">
            <a:avLst/>
          </a:prstGeom>
          <a:solidFill>
            <a:schemeClr val="bg2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ighlight>
                  <a:srgbClr val="FF0000"/>
                </a:highlight>
              </a:rPr>
              <a:t>0.5</a:t>
            </a:r>
          </a:p>
        </p:txBody>
      </p:sp>
    </p:spTree>
    <p:extLst>
      <p:ext uri="{BB962C8B-B14F-4D97-AF65-F5344CB8AC3E}">
        <p14:creationId xmlns:p14="http://schemas.microsoft.com/office/powerpoint/2010/main" val="29292847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Computer Vision Examples</a:t>
            </a:r>
            <a:br>
              <a:rPr lang="en-US" dirty="0"/>
            </a:br>
            <a:r>
              <a:rPr lang="en-US" dirty="0"/>
              <a:t>Detection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3ABC3E-E03D-4668-8ED9-6A12DBAD4BD8}"/>
              </a:ext>
            </a:extLst>
          </p:cNvPr>
          <p:cNvSpPr txBox="1"/>
          <p:nvPr/>
        </p:nvSpPr>
        <p:spPr>
          <a:xfrm>
            <a:off x="1246313" y="1833797"/>
            <a:ext cx="2949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Non-max Suppression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45E9CA-47A0-481C-AE2F-A25F63A396B8}"/>
              </a:ext>
            </a:extLst>
          </p:cNvPr>
          <p:cNvSpPr txBox="1"/>
          <p:nvPr/>
        </p:nvSpPr>
        <p:spPr>
          <a:xfrm>
            <a:off x="6803502" y="4137212"/>
            <a:ext cx="794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(1,1)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6E81E-FDB6-4B4C-A910-B5237668278D}"/>
              </a:ext>
            </a:extLst>
          </p:cNvPr>
          <p:cNvSpPr txBox="1"/>
          <p:nvPr/>
        </p:nvSpPr>
        <p:spPr>
          <a:xfrm>
            <a:off x="3364992" y="5056632"/>
            <a:ext cx="2221992" cy="69494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9E02AF-1628-44E5-84B5-50673E0F5393}"/>
              </a:ext>
            </a:extLst>
          </p:cNvPr>
          <p:cNvSpPr txBox="1"/>
          <p:nvPr/>
        </p:nvSpPr>
        <p:spPr>
          <a:xfrm>
            <a:off x="1362222" y="2295462"/>
            <a:ext cx="2717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Steps</a:t>
            </a:r>
          </a:p>
        </p:txBody>
      </p:sp>
      <p:pic>
        <p:nvPicPr>
          <p:cNvPr id="18434" name="Picture 2" descr="Bolt! - Disney&amp;#39;s Bolt Photo (34335639) - Fanpop">
            <a:extLst>
              <a:ext uri="{FF2B5EF4-FFF2-40B4-BE49-F238E27FC236}">
                <a16:creationId xmlns:a16="http://schemas.microsoft.com/office/drawing/2014/main" id="{0B9C053B-B974-4145-BCAB-57DDB75F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117" y="1116873"/>
            <a:ext cx="5043689" cy="493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0754E8-1726-4DA9-9619-2EC5BDD0776C}"/>
              </a:ext>
            </a:extLst>
          </p:cNvPr>
          <p:cNvSpPr/>
          <p:nvPr/>
        </p:nvSpPr>
        <p:spPr>
          <a:xfrm>
            <a:off x="6482677" y="1690835"/>
            <a:ext cx="2531552" cy="4034094"/>
          </a:xfrm>
          <a:prstGeom prst="rect">
            <a:avLst/>
          </a:prstGeom>
          <a:solidFill>
            <a:schemeClr val="bg2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ighlight>
                  <a:srgbClr val="FF0000"/>
                </a:highlight>
              </a:rPr>
              <a:t>0.9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113031-1E1D-48D3-A9CC-6908F8D786AB}"/>
              </a:ext>
            </a:extLst>
          </p:cNvPr>
          <p:cNvSpPr/>
          <p:nvPr/>
        </p:nvSpPr>
        <p:spPr>
          <a:xfrm>
            <a:off x="7465220" y="2252735"/>
            <a:ext cx="2531552" cy="3179641"/>
          </a:xfrm>
          <a:prstGeom prst="rect">
            <a:avLst/>
          </a:prstGeom>
          <a:solidFill>
            <a:schemeClr val="bg2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ighlight>
                  <a:srgbClr val="FF0000"/>
                </a:highlight>
              </a:rPr>
              <a:t>0.8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64753C-08A3-4BBE-86EF-FDFF2D056DCA}"/>
              </a:ext>
            </a:extLst>
          </p:cNvPr>
          <p:cNvSpPr/>
          <p:nvPr/>
        </p:nvSpPr>
        <p:spPr>
          <a:xfrm>
            <a:off x="7145296" y="3007605"/>
            <a:ext cx="3171799" cy="2865444"/>
          </a:xfrm>
          <a:prstGeom prst="rect">
            <a:avLst/>
          </a:prstGeom>
          <a:solidFill>
            <a:schemeClr val="bg2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ighlight>
                  <a:srgbClr val="FF0000"/>
                </a:highlight>
              </a:rPr>
              <a:t>0.7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6FC53-4592-4F8F-B568-68586F21FB1A}"/>
              </a:ext>
            </a:extLst>
          </p:cNvPr>
          <p:cNvSpPr txBox="1"/>
          <p:nvPr/>
        </p:nvSpPr>
        <p:spPr>
          <a:xfrm>
            <a:off x="838200" y="3507750"/>
            <a:ext cx="3429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 Discard all boxes with </a:t>
            </a:r>
          </a:p>
          <a:p>
            <a:pPr algn="ctr"/>
            <a:r>
              <a:rPr lang="en-US" sz="2400" dirty="0"/>
              <a:t>Pc ≤ 0.6</a:t>
            </a:r>
          </a:p>
        </p:txBody>
      </p:sp>
    </p:spTree>
    <p:extLst>
      <p:ext uri="{BB962C8B-B14F-4D97-AF65-F5344CB8AC3E}">
        <p14:creationId xmlns:p14="http://schemas.microsoft.com/office/powerpoint/2010/main" val="42330791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Computer Vision Examples</a:t>
            </a:r>
            <a:br>
              <a:rPr lang="en-US" dirty="0"/>
            </a:br>
            <a:r>
              <a:rPr lang="en-US" dirty="0"/>
              <a:t>Detection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3ABC3E-E03D-4668-8ED9-6A12DBAD4BD8}"/>
              </a:ext>
            </a:extLst>
          </p:cNvPr>
          <p:cNvSpPr txBox="1"/>
          <p:nvPr/>
        </p:nvSpPr>
        <p:spPr>
          <a:xfrm>
            <a:off x="1246313" y="1833797"/>
            <a:ext cx="2949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Non-max Suppression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45E9CA-47A0-481C-AE2F-A25F63A396B8}"/>
              </a:ext>
            </a:extLst>
          </p:cNvPr>
          <p:cNvSpPr txBox="1"/>
          <p:nvPr/>
        </p:nvSpPr>
        <p:spPr>
          <a:xfrm>
            <a:off x="6803502" y="4137212"/>
            <a:ext cx="794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(1,1)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6E81E-FDB6-4B4C-A910-B5237668278D}"/>
              </a:ext>
            </a:extLst>
          </p:cNvPr>
          <p:cNvSpPr txBox="1"/>
          <p:nvPr/>
        </p:nvSpPr>
        <p:spPr>
          <a:xfrm>
            <a:off x="3364992" y="5056632"/>
            <a:ext cx="2221992" cy="69494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9E02AF-1628-44E5-84B5-50673E0F5393}"/>
              </a:ext>
            </a:extLst>
          </p:cNvPr>
          <p:cNvSpPr txBox="1"/>
          <p:nvPr/>
        </p:nvSpPr>
        <p:spPr>
          <a:xfrm>
            <a:off x="1362222" y="2295462"/>
            <a:ext cx="2717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Steps</a:t>
            </a:r>
          </a:p>
        </p:txBody>
      </p:sp>
      <p:pic>
        <p:nvPicPr>
          <p:cNvPr id="18434" name="Picture 2" descr="Bolt! - Disney&amp;#39;s Bolt Photo (34335639) - Fanpop">
            <a:extLst>
              <a:ext uri="{FF2B5EF4-FFF2-40B4-BE49-F238E27FC236}">
                <a16:creationId xmlns:a16="http://schemas.microsoft.com/office/drawing/2014/main" id="{0B9C053B-B974-4145-BCAB-57DDB75F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117" y="1116873"/>
            <a:ext cx="5043689" cy="493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0754E8-1726-4DA9-9619-2EC5BDD0776C}"/>
              </a:ext>
            </a:extLst>
          </p:cNvPr>
          <p:cNvSpPr/>
          <p:nvPr/>
        </p:nvSpPr>
        <p:spPr>
          <a:xfrm>
            <a:off x="6482677" y="1690835"/>
            <a:ext cx="2531552" cy="4034094"/>
          </a:xfrm>
          <a:prstGeom prst="rect">
            <a:avLst/>
          </a:prstGeom>
          <a:solidFill>
            <a:schemeClr val="accent6">
              <a:lumMod val="50000"/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ighlight>
                  <a:srgbClr val="FF0000"/>
                </a:highlight>
              </a:rPr>
              <a:t>0.9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113031-1E1D-48D3-A9CC-6908F8D786AB}"/>
              </a:ext>
            </a:extLst>
          </p:cNvPr>
          <p:cNvSpPr/>
          <p:nvPr/>
        </p:nvSpPr>
        <p:spPr>
          <a:xfrm>
            <a:off x="7465220" y="2252735"/>
            <a:ext cx="2531552" cy="3179641"/>
          </a:xfrm>
          <a:prstGeom prst="rect">
            <a:avLst/>
          </a:prstGeom>
          <a:solidFill>
            <a:schemeClr val="bg2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ighlight>
                  <a:srgbClr val="FF0000"/>
                </a:highlight>
              </a:rPr>
              <a:t>0.8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64753C-08A3-4BBE-86EF-FDFF2D056DCA}"/>
              </a:ext>
            </a:extLst>
          </p:cNvPr>
          <p:cNvSpPr/>
          <p:nvPr/>
        </p:nvSpPr>
        <p:spPr>
          <a:xfrm>
            <a:off x="7145296" y="3051671"/>
            <a:ext cx="3171799" cy="2821377"/>
          </a:xfrm>
          <a:prstGeom prst="rect">
            <a:avLst/>
          </a:prstGeom>
          <a:solidFill>
            <a:schemeClr val="bg2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ighlight>
                  <a:srgbClr val="FF0000"/>
                </a:highlight>
              </a:rPr>
              <a:t>0.7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6FC53-4592-4F8F-B568-68586F21FB1A}"/>
              </a:ext>
            </a:extLst>
          </p:cNvPr>
          <p:cNvSpPr txBox="1"/>
          <p:nvPr/>
        </p:nvSpPr>
        <p:spPr>
          <a:xfrm>
            <a:off x="756283" y="3507750"/>
            <a:ext cx="3931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Pick the box with the largest P as a prediction outputs</a:t>
            </a:r>
          </a:p>
        </p:txBody>
      </p:sp>
    </p:spTree>
    <p:extLst>
      <p:ext uri="{BB962C8B-B14F-4D97-AF65-F5344CB8AC3E}">
        <p14:creationId xmlns:p14="http://schemas.microsoft.com/office/powerpoint/2010/main" val="20123903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Computer Vision Examples</a:t>
            </a:r>
            <a:br>
              <a:rPr lang="en-US" dirty="0"/>
            </a:br>
            <a:r>
              <a:rPr lang="en-US" dirty="0"/>
              <a:t>Detection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48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3ABC3E-E03D-4668-8ED9-6A12DBAD4BD8}"/>
              </a:ext>
            </a:extLst>
          </p:cNvPr>
          <p:cNvSpPr txBox="1"/>
          <p:nvPr/>
        </p:nvSpPr>
        <p:spPr>
          <a:xfrm>
            <a:off x="1246313" y="1833797"/>
            <a:ext cx="2949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Non-max Suppression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45E9CA-47A0-481C-AE2F-A25F63A396B8}"/>
              </a:ext>
            </a:extLst>
          </p:cNvPr>
          <p:cNvSpPr txBox="1"/>
          <p:nvPr/>
        </p:nvSpPr>
        <p:spPr>
          <a:xfrm>
            <a:off x="6803502" y="4137212"/>
            <a:ext cx="794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(1,1)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6E81E-FDB6-4B4C-A910-B5237668278D}"/>
              </a:ext>
            </a:extLst>
          </p:cNvPr>
          <p:cNvSpPr txBox="1"/>
          <p:nvPr/>
        </p:nvSpPr>
        <p:spPr>
          <a:xfrm>
            <a:off x="3364992" y="5056632"/>
            <a:ext cx="2221992" cy="69494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9E02AF-1628-44E5-84B5-50673E0F5393}"/>
              </a:ext>
            </a:extLst>
          </p:cNvPr>
          <p:cNvSpPr txBox="1"/>
          <p:nvPr/>
        </p:nvSpPr>
        <p:spPr>
          <a:xfrm>
            <a:off x="1362222" y="2295462"/>
            <a:ext cx="2717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Steps</a:t>
            </a:r>
          </a:p>
        </p:txBody>
      </p:sp>
      <p:pic>
        <p:nvPicPr>
          <p:cNvPr id="18434" name="Picture 2" descr="Bolt! - Disney&amp;#39;s Bolt Photo (34335639) - Fanpop">
            <a:extLst>
              <a:ext uri="{FF2B5EF4-FFF2-40B4-BE49-F238E27FC236}">
                <a16:creationId xmlns:a16="http://schemas.microsoft.com/office/drawing/2014/main" id="{0B9C053B-B974-4145-BCAB-57DDB75F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117" y="1116873"/>
            <a:ext cx="5043689" cy="493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0754E8-1726-4DA9-9619-2EC5BDD0776C}"/>
              </a:ext>
            </a:extLst>
          </p:cNvPr>
          <p:cNvSpPr/>
          <p:nvPr/>
        </p:nvSpPr>
        <p:spPr>
          <a:xfrm>
            <a:off x="6482677" y="1690835"/>
            <a:ext cx="2531552" cy="4034094"/>
          </a:xfrm>
          <a:prstGeom prst="rect">
            <a:avLst/>
          </a:prstGeom>
          <a:solidFill>
            <a:schemeClr val="accent6">
              <a:lumMod val="50000"/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ighlight>
                  <a:srgbClr val="FF0000"/>
                </a:highlight>
              </a:rPr>
              <a:t>0.9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6FC53-4592-4F8F-B568-68586F21FB1A}"/>
              </a:ext>
            </a:extLst>
          </p:cNvPr>
          <p:cNvSpPr txBox="1"/>
          <p:nvPr/>
        </p:nvSpPr>
        <p:spPr>
          <a:xfrm>
            <a:off x="1021255" y="3504607"/>
            <a:ext cx="41585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Discard any remaining box with IOU ≥ 0.5 with the selected box in last step</a:t>
            </a:r>
          </a:p>
        </p:txBody>
      </p:sp>
    </p:spTree>
    <p:extLst>
      <p:ext uri="{BB962C8B-B14F-4D97-AF65-F5344CB8AC3E}">
        <p14:creationId xmlns:p14="http://schemas.microsoft.com/office/powerpoint/2010/main" val="35026034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Computer Vision Examples</a:t>
            </a:r>
            <a:br>
              <a:rPr lang="en-US" dirty="0"/>
            </a:br>
            <a:r>
              <a:rPr lang="en-US" dirty="0"/>
              <a:t>Detection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49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3ABC3E-E03D-4668-8ED9-6A12DBAD4BD8}"/>
              </a:ext>
            </a:extLst>
          </p:cNvPr>
          <p:cNvSpPr txBox="1"/>
          <p:nvPr/>
        </p:nvSpPr>
        <p:spPr>
          <a:xfrm>
            <a:off x="1183014" y="2123131"/>
            <a:ext cx="2949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Multi Object Per Cell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45E9CA-47A0-481C-AE2F-A25F63A396B8}"/>
              </a:ext>
            </a:extLst>
          </p:cNvPr>
          <p:cNvSpPr txBox="1"/>
          <p:nvPr/>
        </p:nvSpPr>
        <p:spPr>
          <a:xfrm>
            <a:off x="6803502" y="4137212"/>
            <a:ext cx="794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(1,1)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6E81E-FDB6-4B4C-A910-B5237668278D}"/>
              </a:ext>
            </a:extLst>
          </p:cNvPr>
          <p:cNvSpPr txBox="1"/>
          <p:nvPr/>
        </p:nvSpPr>
        <p:spPr>
          <a:xfrm>
            <a:off x="3364992" y="5056632"/>
            <a:ext cx="2221992" cy="69494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9E02AF-1628-44E5-84B5-50673E0F5393}"/>
              </a:ext>
            </a:extLst>
          </p:cNvPr>
          <p:cNvSpPr txBox="1"/>
          <p:nvPr/>
        </p:nvSpPr>
        <p:spPr>
          <a:xfrm>
            <a:off x="1298923" y="2584796"/>
            <a:ext cx="2717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Anchor Boxes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E6445298-E41E-4D64-81EA-E033D425AD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0" r="50000" b="74541"/>
          <a:stretch/>
        </p:blipFill>
        <p:spPr bwMode="auto">
          <a:xfrm>
            <a:off x="1691322" y="3429000"/>
            <a:ext cx="2441184" cy="152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A38010D8-4F61-4850-B097-DD13956BB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72"/>
          <a:stretch/>
        </p:blipFill>
        <p:spPr bwMode="auto">
          <a:xfrm>
            <a:off x="5335161" y="1681227"/>
            <a:ext cx="6334125" cy="4242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A5C97F-1586-406B-AE75-1D615B755FC9}"/>
              </a:ext>
            </a:extLst>
          </p:cNvPr>
          <p:cNvSpPr txBox="1"/>
          <p:nvPr/>
        </p:nvSpPr>
        <p:spPr>
          <a:xfrm>
            <a:off x="10774496" y="3617901"/>
            <a:ext cx="57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326632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Operation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5</a:t>
            </a:fld>
            <a:endParaRPr lang="en-US"/>
          </a:p>
        </p:txBody>
      </p:sp>
      <p:pic>
        <p:nvPicPr>
          <p:cNvPr id="2052" name="Picture 4" descr="Introduction to Neural Networks and Machine Learning | by Sai Chandra  Nerella | Becoming Human: Artificial Intelligence Magazine">
            <a:extLst>
              <a:ext uri="{FF2B5EF4-FFF2-40B4-BE49-F238E27FC236}">
                <a16:creationId xmlns:a16="http://schemas.microsoft.com/office/drawing/2014/main" id="{144BDCBF-B415-4FD2-A5EF-239D6BAC412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1557338"/>
            <a:ext cx="66675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8682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Computer Vision Examples</a:t>
            </a:r>
            <a:br>
              <a:rPr lang="en-US" dirty="0"/>
            </a:br>
            <a:r>
              <a:rPr lang="en-US" dirty="0"/>
              <a:t>Detection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50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45E9CA-47A0-481C-AE2F-A25F63A396B8}"/>
              </a:ext>
            </a:extLst>
          </p:cNvPr>
          <p:cNvSpPr txBox="1"/>
          <p:nvPr/>
        </p:nvSpPr>
        <p:spPr>
          <a:xfrm>
            <a:off x="6803502" y="4137212"/>
            <a:ext cx="794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(1,1)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6E81E-FDB6-4B4C-A910-B5237668278D}"/>
              </a:ext>
            </a:extLst>
          </p:cNvPr>
          <p:cNvSpPr txBox="1"/>
          <p:nvPr/>
        </p:nvSpPr>
        <p:spPr>
          <a:xfrm>
            <a:off x="3364992" y="5056632"/>
            <a:ext cx="2221992" cy="69494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9E02AF-1628-44E5-84B5-50673E0F5393}"/>
              </a:ext>
            </a:extLst>
          </p:cNvPr>
          <p:cNvSpPr txBox="1"/>
          <p:nvPr/>
        </p:nvSpPr>
        <p:spPr>
          <a:xfrm>
            <a:off x="1320927" y="1762242"/>
            <a:ext cx="2717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Anchor Boxes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AAE3E5D4-A462-49C2-8EBF-18159109C4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6" t="63041"/>
          <a:stretch/>
        </p:blipFill>
        <p:spPr bwMode="auto">
          <a:xfrm>
            <a:off x="9045146" y="2277237"/>
            <a:ext cx="2221992" cy="215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92DA26EA-87EE-4A2E-99EA-222FAC735E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2" b="37265"/>
          <a:stretch/>
        </p:blipFill>
        <p:spPr bwMode="auto">
          <a:xfrm>
            <a:off x="5266132" y="1726893"/>
            <a:ext cx="3228975" cy="340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75BA37-F260-49A0-AED9-F10E2ABDDA21}"/>
              </a:ext>
            </a:extLst>
          </p:cNvPr>
          <p:cNvSpPr txBox="1"/>
          <p:nvPr/>
        </p:nvSpPr>
        <p:spPr>
          <a:xfrm>
            <a:off x="259586" y="2890236"/>
            <a:ext cx="5006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object in a training image is assigned 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grid cell that contains the object’s mid 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 anchor box for the grid cell with highest IOU</a:t>
            </a:r>
          </a:p>
        </p:txBody>
      </p:sp>
    </p:spTree>
    <p:extLst>
      <p:ext uri="{BB962C8B-B14F-4D97-AF65-F5344CB8AC3E}">
        <p14:creationId xmlns:p14="http://schemas.microsoft.com/office/powerpoint/2010/main" val="4052587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Computer Vision Examples</a:t>
            </a:r>
            <a:br>
              <a:rPr lang="en-US" dirty="0"/>
            </a:br>
            <a:r>
              <a:rPr lang="en-US" dirty="0"/>
              <a:t>Detection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51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45E9CA-47A0-481C-AE2F-A25F63A396B8}"/>
              </a:ext>
            </a:extLst>
          </p:cNvPr>
          <p:cNvSpPr txBox="1"/>
          <p:nvPr/>
        </p:nvSpPr>
        <p:spPr>
          <a:xfrm>
            <a:off x="6803502" y="4137212"/>
            <a:ext cx="794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(1,1)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6E81E-FDB6-4B4C-A910-B5237668278D}"/>
              </a:ext>
            </a:extLst>
          </p:cNvPr>
          <p:cNvSpPr txBox="1"/>
          <p:nvPr/>
        </p:nvSpPr>
        <p:spPr>
          <a:xfrm>
            <a:off x="3364992" y="5056632"/>
            <a:ext cx="2221992" cy="69494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9E02AF-1628-44E5-84B5-50673E0F5393}"/>
              </a:ext>
            </a:extLst>
          </p:cNvPr>
          <p:cNvSpPr txBox="1"/>
          <p:nvPr/>
        </p:nvSpPr>
        <p:spPr>
          <a:xfrm>
            <a:off x="1001971" y="1737888"/>
            <a:ext cx="2717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Anchor Boxes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041D4D0-2303-437F-BD18-959A04B43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0" r="50000" b="74541"/>
          <a:stretch/>
        </p:blipFill>
        <p:spPr bwMode="auto">
          <a:xfrm>
            <a:off x="7390008" y="2495203"/>
            <a:ext cx="3105042" cy="1936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 descr="Question mark with solid fill">
            <a:extLst>
              <a:ext uri="{FF2B5EF4-FFF2-40B4-BE49-F238E27FC236}">
                <a16:creationId xmlns:a16="http://schemas.microsoft.com/office/drawing/2014/main" id="{2F88DE38-050D-40FA-8CA9-60E1227C8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0302" y="2604272"/>
            <a:ext cx="2289048" cy="22890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3CE3CF-B841-401F-BC92-05DED748C0C2}"/>
              </a:ext>
            </a:extLst>
          </p:cNvPr>
          <p:cNvSpPr txBox="1"/>
          <p:nvPr/>
        </p:nvSpPr>
        <p:spPr>
          <a:xfrm>
            <a:off x="1001971" y="2604272"/>
            <a:ext cx="27176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How many Anchors we need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2D7D93-C830-40FC-AB03-7CEDFCE08B55}"/>
              </a:ext>
            </a:extLst>
          </p:cNvPr>
          <p:cNvSpPr txBox="1"/>
          <p:nvPr/>
        </p:nvSpPr>
        <p:spPr>
          <a:xfrm>
            <a:off x="1001971" y="4507365"/>
            <a:ext cx="27176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Depending on your task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DEA73A39-25AC-4005-99CB-4AF28E2F9CE4}"/>
              </a:ext>
            </a:extLst>
          </p:cNvPr>
          <p:cNvSpPr/>
          <p:nvPr/>
        </p:nvSpPr>
        <p:spPr>
          <a:xfrm>
            <a:off x="2225407" y="3558379"/>
            <a:ext cx="188174" cy="9489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0908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Computer Vision Examples</a:t>
            </a:r>
            <a:br>
              <a:rPr lang="en-US" dirty="0"/>
            </a:br>
            <a:r>
              <a:rPr lang="en-US" dirty="0"/>
              <a:t>Detection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52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45E9CA-47A0-481C-AE2F-A25F63A396B8}"/>
              </a:ext>
            </a:extLst>
          </p:cNvPr>
          <p:cNvSpPr txBox="1"/>
          <p:nvPr/>
        </p:nvSpPr>
        <p:spPr>
          <a:xfrm>
            <a:off x="6803502" y="4137212"/>
            <a:ext cx="794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(1,1)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6E81E-FDB6-4B4C-A910-B5237668278D}"/>
              </a:ext>
            </a:extLst>
          </p:cNvPr>
          <p:cNvSpPr txBox="1"/>
          <p:nvPr/>
        </p:nvSpPr>
        <p:spPr>
          <a:xfrm>
            <a:off x="3364992" y="5056632"/>
            <a:ext cx="2221992" cy="69494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9E02AF-1628-44E5-84B5-50673E0F5393}"/>
              </a:ext>
            </a:extLst>
          </p:cNvPr>
          <p:cNvSpPr txBox="1"/>
          <p:nvPr/>
        </p:nvSpPr>
        <p:spPr>
          <a:xfrm>
            <a:off x="1001971" y="1759117"/>
            <a:ext cx="2717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Anchor Boxes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041D4D0-2303-437F-BD18-959A04B43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0" r="50000" b="74541"/>
          <a:stretch/>
        </p:blipFill>
        <p:spPr bwMode="auto">
          <a:xfrm>
            <a:off x="7390008" y="2495203"/>
            <a:ext cx="3105042" cy="1936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 descr="Question mark with solid fill">
            <a:extLst>
              <a:ext uri="{FF2B5EF4-FFF2-40B4-BE49-F238E27FC236}">
                <a16:creationId xmlns:a16="http://schemas.microsoft.com/office/drawing/2014/main" id="{2F88DE38-050D-40FA-8CA9-60E1227C8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0302" y="2604272"/>
            <a:ext cx="2289048" cy="22890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3CE3CF-B841-401F-BC92-05DED748C0C2}"/>
              </a:ext>
            </a:extLst>
          </p:cNvPr>
          <p:cNvSpPr txBox="1"/>
          <p:nvPr/>
        </p:nvSpPr>
        <p:spPr>
          <a:xfrm>
            <a:off x="1001971" y="2604272"/>
            <a:ext cx="27176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How to select anchors boxes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2D7D93-C830-40FC-AB03-7CEDFCE08B55}"/>
              </a:ext>
            </a:extLst>
          </p:cNvPr>
          <p:cNvSpPr txBox="1"/>
          <p:nvPr/>
        </p:nvSpPr>
        <p:spPr>
          <a:xfrm>
            <a:off x="1001971" y="4227982"/>
            <a:ext cx="2717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Training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29824B-CD73-40DF-9F7F-C0B9D079345E}"/>
              </a:ext>
            </a:extLst>
          </p:cNvPr>
          <p:cNvSpPr txBox="1"/>
          <p:nvPr/>
        </p:nvSpPr>
        <p:spPr>
          <a:xfrm>
            <a:off x="1001971" y="4914514"/>
            <a:ext cx="2717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Clustering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6A8BC301-30C0-45F1-B781-CE5C170AA7BE}"/>
              </a:ext>
            </a:extLst>
          </p:cNvPr>
          <p:cNvSpPr/>
          <p:nvPr/>
        </p:nvSpPr>
        <p:spPr>
          <a:xfrm>
            <a:off x="2225405" y="3558379"/>
            <a:ext cx="165255" cy="7964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7861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Thank You Images, Stock Photos &amp;amp; Vectors | Shutterstock">
            <a:extLst>
              <a:ext uri="{FF2B5EF4-FFF2-40B4-BE49-F238E27FC236}">
                <a16:creationId xmlns:a16="http://schemas.microsoft.com/office/drawing/2014/main" id="{3D6F84B8-6CFF-458A-911B-C80E578D1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079"/>
          <a:stretch/>
        </p:blipFill>
        <p:spPr bwMode="auto">
          <a:xfrm>
            <a:off x="1392208" y="1410158"/>
            <a:ext cx="9407583" cy="355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9210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Operation</a:t>
            </a:r>
            <a:br>
              <a:rPr lang="en-US" dirty="0"/>
            </a:br>
            <a:r>
              <a:rPr lang="en-US" dirty="0"/>
              <a:t>Padding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6</a:t>
            </a:fld>
            <a:endParaRPr lang="en-US"/>
          </a:p>
        </p:txBody>
      </p:sp>
      <p:pic>
        <p:nvPicPr>
          <p:cNvPr id="4098" name="Picture 2" descr="Convolutional Neural Networks | Machine Learning Tutorial">
            <a:extLst>
              <a:ext uri="{FF2B5EF4-FFF2-40B4-BE49-F238E27FC236}">
                <a16:creationId xmlns:a16="http://schemas.microsoft.com/office/drawing/2014/main" id="{DCCF8D13-D88A-4265-874D-9F65D2EEF28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663" y="1559167"/>
            <a:ext cx="3644673" cy="434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AE052B-DB09-4E9D-A350-EAEE549C3BF9}"/>
              </a:ext>
            </a:extLst>
          </p:cNvPr>
          <p:cNvSpPr txBox="1"/>
          <p:nvPr/>
        </p:nvSpPr>
        <p:spPr>
          <a:xfrm>
            <a:off x="1164771" y="2373086"/>
            <a:ext cx="287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output size as 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9F484E-2C07-42AF-B6C9-3025B887A18E}"/>
              </a:ext>
            </a:extLst>
          </p:cNvPr>
          <p:cNvSpPr txBox="1"/>
          <p:nvPr/>
        </p:nvSpPr>
        <p:spPr>
          <a:xfrm>
            <a:off x="8199153" y="3682320"/>
            <a:ext cx="2873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More accurate feature representation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A6488-F397-40E9-B5D0-F7D7C12026FE}"/>
              </a:ext>
            </a:extLst>
          </p:cNvPr>
          <p:cNvSpPr txBox="1"/>
          <p:nvPr/>
        </p:nvSpPr>
        <p:spPr>
          <a:xfrm>
            <a:off x="1590468" y="3312988"/>
            <a:ext cx="2022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(N-F+1) X (N-F+1)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74AADB-4CE8-4F3A-B21A-5E8E26F2183A}"/>
              </a:ext>
            </a:extLst>
          </p:cNvPr>
          <p:cNvSpPr txBox="1"/>
          <p:nvPr/>
        </p:nvSpPr>
        <p:spPr>
          <a:xfrm>
            <a:off x="1305512" y="3895751"/>
            <a:ext cx="2592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(N+2P-F+1) X (N+2P-F+1)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9BDB89-3468-48AC-B9EA-1A916E92280B}"/>
                  </a:ext>
                </a:extLst>
              </p:cNvPr>
              <p:cNvSpPr txBox="1"/>
              <p:nvPr/>
            </p:nvSpPr>
            <p:spPr>
              <a:xfrm>
                <a:off x="1444392" y="4333566"/>
                <a:ext cx="2022434" cy="527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9BDB89-3468-48AC-B9EA-1A916E922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392" y="4333566"/>
                <a:ext cx="2022434" cy="527773"/>
              </a:xfrm>
              <a:prstGeom prst="rect">
                <a:avLst/>
              </a:prstGeom>
              <a:blipFill>
                <a:blip r:embed="rId3"/>
                <a:stretch>
                  <a:fillRect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849C72-051E-401F-9DA0-8BC21C1CA835}"/>
              </a:ext>
            </a:extLst>
          </p:cNvPr>
          <p:cNvCxnSpPr>
            <a:stCxn id="10" idx="2"/>
          </p:cNvCxnSpPr>
          <p:nvPr/>
        </p:nvCxnSpPr>
        <p:spPr>
          <a:xfrm>
            <a:off x="2601685" y="3682320"/>
            <a:ext cx="0" cy="246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C2A2F81-4E0A-46C4-A01B-6E988FC9D78E}"/>
              </a:ext>
            </a:extLst>
          </p:cNvPr>
          <p:cNvSpPr txBox="1"/>
          <p:nvPr/>
        </p:nvSpPr>
        <p:spPr>
          <a:xfrm>
            <a:off x="1684536" y="4889048"/>
            <a:ext cx="1909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 = 7  F = 3  M = 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CA05A23-0345-4D7B-B14A-440BDFFC9194}"/>
                  </a:ext>
                </a:extLst>
              </p:cNvPr>
              <p:cNvSpPr txBox="1"/>
              <p:nvPr/>
            </p:nvSpPr>
            <p:spPr>
              <a:xfrm>
                <a:off x="1602685" y="5326679"/>
                <a:ext cx="1909685" cy="4841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P=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= 1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CA05A23-0345-4D7B-B14A-440BDFFC9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685" y="5326679"/>
                <a:ext cx="1909685" cy="484172"/>
              </a:xfrm>
              <a:prstGeom prst="rect">
                <a:avLst/>
              </a:prstGeom>
              <a:blipFill>
                <a:blip r:embed="rId4"/>
                <a:stretch>
                  <a:fillRect b="-8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9215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Operation</a:t>
            </a:r>
            <a:br>
              <a:rPr lang="en-US" dirty="0"/>
            </a:br>
            <a:r>
              <a:rPr lang="en-US" dirty="0"/>
              <a:t>Stride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7</a:t>
            </a:fld>
            <a:endParaRPr lang="en-US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094C3C6F-E626-4E7B-8287-428EB3D5422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25" y="2057400"/>
            <a:ext cx="280035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3851F1-C0FF-4E1D-8369-CB2712F87020}"/>
                  </a:ext>
                </a:extLst>
              </p:cNvPr>
              <p:cNvSpPr txBox="1"/>
              <p:nvPr/>
            </p:nvSpPr>
            <p:spPr>
              <a:xfrm>
                <a:off x="8610600" y="2448148"/>
                <a:ext cx="2022434" cy="527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M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den>
                    </m:f>
                  </m:oMath>
                </a14:m>
                <a:r>
                  <a:rPr lang="en-US" sz="2000" dirty="0"/>
                  <a:t>+1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3851F1-C0FF-4E1D-8369-CB2712F87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2448148"/>
                <a:ext cx="2022434" cy="527773"/>
              </a:xfrm>
              <a:prstGeom prst="rect">
                <a:avLst/>
              </a:prstGeom>
              <a:blipFill>
                <a:blip r:embed="rId3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2056697-C674-4CCF-94ED-AA63598BFCA5}"/>
                  </a:ext>
                </a:extLst>
              </p:cNvPr>
              <p:cNvSpPr txBox="1"/>
              <p:nvPr/>
            </p:nvSpPr>
            <p:spPr>
              <a:xfrm>
                <a:off x="8529838" y="4134130"/>
                <a:ext cx="2183957" cy="532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Output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+1 = 2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2056697-C674-4CCF-94ED-AA63598BF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9838" y="4134130"/>
                <a:ext cx="2183957" cy="532005"/>
              </a:xfrm>
              <a:prstGeom prst="rect">
                <a:avLst/>
              </a:prstGeom>
              <a:blipFill>
                <a:blip r:embed="rId4"/>
                <a:stretch>
                  <a:fillRect b="-8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30D5C2FE-0D44-4E71-9D22-96A13DE86859}"/>
              </a:ext>
            </a:extLst>
          </p:cNvPr>
          <p:cNvSpPr txBox="1"/>
          <p:nvPr/>
        </p:nvSpPr>
        <p:spPr>
          <a:xfrm>
            <a:off x="1671715" y="3244334"/>
            <a:ext cx="1909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 = 5  F = 3  S =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E39AD5-46EC-43A9-BB2D-F2A05011B215}"/>
              </a:ext>
            </a:extLst>
          </p:cNvPr>
          <p:cNvSpPr txBox="1"/>
          <p:nvPr/>
        </p:nvSpPr>
        <p:spPr>
          <a:xfrm>
            <a:off x="5110954" y="4800600"/>
            <a:ext cx="1909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 X 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567DBF-D2D5-4C13-8EEE-30EF911E9E8D}"/>
              </a:ext>
            </a:extLst>
          </p:cNvPr>
          <p:cNvSpPr txBox="1"/>
          <p:nvPr/>
        </p:nvSpPr>
        <p:spPr>
          <a:xfrm>
            <a:off x="5110955" y="1812705"/>
            <a:ext cx="1909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 X 2</a:t>
            </a:r>
          </a:p>
        </p:txBody>
      </p:sp>
    </p:spTree>
    <p:extLst>
      <p:ext uri="{BB962C8B-B14F-4D97-AF65-F5344CB8AC3E}">
        <p14:creationId xmlns:p14="http://schemas.microsoft.com/office/powerpoint/2010/main" val="4262295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Operation</a:t>
            </a:r>
            <a:br>
              <a:rPr lang="en-US" dirty="0"/>
            </a:br>
            <a:r>
              <a:rPr lang="en-US" dirty="0"/>
              <a:t>Stride With Padding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3851F1-C0FF-4E1D-8369-CB2712F87020}"/>
                  </a:ext>
                </a:extLst>
              </p:cNvPr>
              <p:cNvSpPr txBox="1"/>
              <p:nvPr/>
            </p:nvSpPr>
            <p:spPr>
              <a:xfrm>
                <a:off x="8610600" y="2448148"/>
                <a:ext cx="2022434" cy="527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M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den>
                    </m:f>
                  </m:oMath>
                </a14:m>
                <a:r>
                  <a:rPr lang="en-US" sz="2000" dirty="0"/>
                  <a:t>+1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3851F1-C0FF-4E1D-8369-CB2712F87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2448148"/>
                <a:ext cx="2022434" cy="527773"/>
              </a:xfrm>
              <a:prstGeom prst="rect">
                <a:avLst/>
              </a:prstGeom>
              <a:blipFill>
                <a:blip r:embed="rId2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2056697-C674-4CCF-94ED-AA63598BFCA5}"/>
                  </a:ext>
                </a:extLst>
              </p:cNvPr>
              <p:cNvSpPr txBox="1"/>
              <p:nvPr/>
            </p:nvSpPr>
            <p:spPr>
              <a:xfrm>
                <a:off x="8529838" y="4134130"/>
                <a:ext cx="2551819" cy="532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Output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+1 = 3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2056697-C674-4CCF-94ED-AA63598BF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9838" y="4134130"/>
                <a:ext cx="2551819" cy="532005"/>
              </a:xfrm>
              <a:prstGeom prst="rect">
                <a:avLst/>
              </a:prstGeom>
              <a:blipFill>
                <a:blip r:embed="rId3"/>
                <a:stretch>
                  <a:fillRect b="-8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30D5C2FE-0D44-4E71-9D22-96A13DE86859}"/>
              </a:ext>
            </a:extLst>
          </p:cNvPr>
          <p:cNvSpPr txBox="1"/>
          <p:nvPr/>
        </p:nvSpPr>
        <p:spPr>
          <a:xfrm>
            <a:off x="1671715" y="3244334"/>
            <a:ext cx="1909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 = 5  F = 3  S = 2  P =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E39AD5-46EC-43A9-BB2D-F2A05011B215}"/>
              </a:ext>
            </a:extLst>
          </p:cNvPr>
          <p:cNvSpPr txBox="1"/>
          <p:nvPr/>
        </p:nvSpPr>
        <p:spPr>
          <a:xfrm>
            <a:off x="5110953" y="5475287"/>
            <a:ext cx="1909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 X 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567DBF-D2D5-4C13-8EEE-30EF911E9E8D}"/>
              </a:ext>
            </a:extLst>
          </p:cNvPr>
          <p:cNvSpPr txBox="1"/>
          <p:nvPr/>
        </p:nvSpPr>
        <p:spPr>
          <a:xfrm>
            <a:off x="5110952" y="1639454"/>
            <a:ext cx="1909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 X 3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FE0955D-5EE4-4C2A-BCAF-943B5043E4D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812" y="1953141"/>
            <a:ext cx="376237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599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Operation</a:t>
            </a:r>
            <a:br>
              <a:rPr lang="en-US" dirty="0"/>
            </a:br>
            <a:r>
              <a:rPr lang="en-US" dirty="0"/>
              <a:t>3D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9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E39AD5-46EC-43A9-BB2D-F2A05011B215}"/>
              </a:ext>
            </a:extLst>
          </p:cNvPr>
          <p:cNvSpPr txBox="1"/>
          <p:nvPr/>
        </p:nvSpPr>
        <p:spPr>
          <a:xfrm>
            <a:off x="2596353" y="4982646"/>
            <a:ext cx="1909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 X 6 X 3</a:t>
            </a:r>
          </a:p>
        </p:txBody>
      </p:sp>
      <p:pic>
        <p:nvPicPr>
          <p:cNvPr id="7170" name="Picture 2" descr="Why do we need convolutions over volume in convolutional neural networks  for image recognition? - Data Science Stack Exchange">
            <a:extLst>
              <a:ext uri="{FF2B5EF4-FFF2-40B4-BE49-F238E27FC236}">
                <a16:creationId xmlns:a16="http://schemas.microsoft.com/office/drawing/2014/main" id="{18B71B27-FF0B-4440-BC0C-986B589A3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482" y="2087100"/>
            <a:ext cx="7539036" cy="268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4CC5E3-2E94-426E-A06B-4DCD99F31244}"/>
              </a:ext>
            </a:extLst>
          </p:cNvPr>
          <p:cNvSpPr txBox="1"/>
          <p:nvPr/>
        </p:nvSpPr>
        <p:spPr>
          <a:xfrm>
            <a:off x="5829410" y="3992046"/>
            <a:ext cx="1909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 X 3 X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752B56-6F09-4543-9BBF-6F7F684CAEF0}"/>
              </a:ext>
            </a:extLst>
          </p:cNvPr>
          <p:cNvSpPr txBox="1"/>
          <p:nvPr/>
        </p:nvSpPr>
        <p:spPr>
          <a:xfrm>
            <a:off x="8235152" y="4090017"/>
            <a:ext cx="1909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 X 4</a:t>
            </a:r>
          </a:p>
        </p:txBody>
      </p:sp>
    </p:spTree>
    <p:extLst>
      <p:ext uri="{BB962C8B-B14F-4D97-AF65-F5344CB8AC3E}">
        <p14:creationId xmlns:p14="http://schemas.microsoft.com/office/powerpoint/2010/main" val="2126096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9016</TotalTime>
  <Words>1613</Words>
  <Application>Microsoft Office PowerPoint</Application>
  <PresentationFormat>Widescreen</PresentationFormat>
  <Paragraphs>458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Office Theme</vt:lpstr>
      <vt:lpstr>Convolutional Neural Networks CNN</vt:lpstr>
      <vt:lpstr>Content</vt:lpstr>
      <vt:lpstr>Why CNN?</vt:lpstr>
      <vt:lpstr>Convolution Operation</vt:lpstr>
      <vt:lpstr>Convolution Operation</vt:lpstr>
      <vt:lpstr>Convolution Operation Padding</vt:lpstr>
      <vt:lpstr>Convolution Operation Stride</vt:lpstr>
      <vt:lpstr>Convolution Operation Stride With Padding</vt:lpstr>
      <vt:lpstr>Convolution Operation 3D</vt:lpstr>
      <vt:lpstr>Convolution Operation 3D</vt:lpstr>
      <vt:lpstr>Convolution Operation Number of Parameters</vt:lpstr>
      <vt:lpstr>Convolution Operation Number of Parameters</vt:lpstr>
      <vt:lpstr>Convolution Operation Pooling</vt:lpstr>
      <vt:lpstr>Convolution Operation Full Model</vt:lpstr>
      <vt:lpstr>CNN Tricks Global Pooling</vt:lpstr>
      <vt:lpstr>CNN Tricks Global Pooling</vt:lpstr>
      <vt:lpstr>CNN Tricks Global Pooling</vt:lpstr>
      <vt:lpstr>CNN Tricks Residual Blocks</vt:lpstr>
      <vt:lpstr>CNN Tricks Residual Blocks</vt:lpstr>
      <vt:lpstr>CNN Tricks Residual Blocks</vt:lpstr>
      <vt:lpstr>CNN Tricks One By One Conv</vt:lpstr>
      <vt:lpstr>CNN Tricks One By One Conv</vt:lpstr>
      <vt:lpstr>CNN Tricks One By One Conv</vt:lpstr>
      <vt:lpstr>CNN Tricks Inception Network</vt:lpstr>
      <vt:lpstr>CNN Tricks Inception Network</vt:lpstr>
      <vt:lpstr>CNN Tricks Inception Network</vt:lpstr>
      <vt:lpstr>CNN Tricks Inception Network</vt:lpstr>
      <vt:lpstr>CNN Tricks Dilated Conv</vt:lpstr>
      <vt:lpstr>CNN Tricks Dilated Conv</vt:lpstr>
      <vt:lpstr>CNN Tricks Dilated Conv</vt:lpstr>
      <vt:lpstr>CNN Computer Vision Examples Localization VS Detection</vt:lpstr>
      <vt:lpstr>CNN Computer Vision Examples Localization</vt:lpstr>
      <vt:lpstr>CNN Computer Vision Examples Localization</vt:lpstr>
      <vt:lpstr>CNN Computer Vision Examples Localization</vt:lpstr>
      <vt:lpstr>CNN Computer Vision Examples Localization</vt:lpstr>
      <vt:lpstr>CNN Computer Vision Examples Localization</vt:lpstr>
      <vt:lpstr>CNN Computer Vision Examples Detection</vt:lpstr>
      <vt:lpstr>CNN Computer Vision Examples Detection</vt:lpstr>
      <vt:lpstr>CNN Computer Vision Examples Detection</vt:lpstr>
      <vt:lpstr>CNN Computer Vision Examples Detection</vt:lpstr>
      <vt:lpstr>CNN Computer Vision Examples Detection</vt:lpstr>
      <vt:lpstr>CNN Computer Vision Examples Detection</vt:lpstr>
      <vt:lpstr>CNN Computer Vision Examples Detection</vt:lpstr>
      <vt:lpstr>CNN Computer Vision Examples Detection</vt:lpstr>
      <vt:lpstr>CNN Computer Vision Examples Detection</vt:lpstr>
      <vt:lpstr>CNN Computer Vision Examples Detection</vt:lpstr>
      <vt:lpstr>CNN Computer Vision Examples Detection</vt:lpstr>
      <vt:lpstr>CNN Computer Vision Examples Detection</vt:lpstr>
      <vt:lpstr>CNN Computer Vision Examples Detection</vt:lpstr>
      <vt:lpstr>CNN Computer Vision Examples Detection</vt:lpstr>
      <vt:lpstr>CNN Computer Vision Examples Detection</vt:lpstr>
      <vt:lpstr>CNN Computer Vision Examples Detection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 and Deep Learning</dc:title>
  <dc:creator>salah ashraf</dc:creator>
  <cp:lastModifiedBy>ali ramadan</cp:lastModifiedBy>
  <cp:revision>58</cp:revision>
  <dcterms:created xsi:type="dcterms:W3CDTF">2021-10-01T13:26:00Z</dcterms:created>
  <dcterms:modified xsi:type="dcterms:W3CDTF">2021-10-23T13:39:30Z</dcterms:modified>
</cp:coreProperties>
</file>